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9" r:id="rId27"/>
    <p:sldId id="281" r:id="rId28"/>
    <p:sldId id="282" r:id="rId29"/>
    <p:sldId id="283" r:id="rId30"/>
    <p:sldId id="284" r:id="rId31"/>
    <p:sldId id="285" r:id="rId32"/>
    <p:sldId id="286" r:id="rId33"/>
    <p:sldId id="287" r:id="rId34"/>
    <p:sldId id="288" r:id="rId35"/>
    <p:sldId id="290" r:id="rId3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324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a486bbba7ab66dfa71f#tid=68f6eedb7a4d3800093b14d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11312" y="4425696"/>
            <a:ext cx="3429000" cy="905256"/>
          </a:xfrm>
          <a:prstGeom prst="rect">
            <a:avLst/>
          </a:prstGeom>
        </p:spPr>
      </p:pic>
      <p:sp>
        <p:nvSpPr>
          <p:cNvPr id="4" name="MasterShapeName"/>
          <p:cNvSpPr/>
          <p:nvPr/>
        </p:nvSpPr>
        <p:spPr>
          <a:xfrm>
            <a:off x="8220456" y="4425696"/>
            <a:ext cx="3419856" cy="905256"/>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选择性必修      第三册  RJA</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435608" y="2350008"/>
            <a:ext cx="2377440" cy="22768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6.xml"/><Relationship Id="rId5" Type="http://schemas.openxmlformats.org/officeDocument/2006/relationships/image" Target="../media/image32.png"/><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44.png"/><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6.xml"/><Relationship Id="rId5" Type="http://schemas.openxmlformats.org/officeDocument/2006/relationships/image" Target="../media/image47.png"/><Relationship Id="rId4" Type="http://schemas.openxmlformats.org/officeDocument/2006/relationships/image" Target="../media/image46.png"/></Relationships>
</file>

<file path=ppt/slides/_rels/slide2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50.png"/><Relationship Id="rId4" Type="http://schemas.openxmlformats.org/officeDocument/2006/relationships/image" Target="../media/image49.png"/></Relationships>
</file>

<file path=ppt/slides/_rels/slide2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2.xml"/><Relationship Id="rId1" Type="http://schemas.openxmlformats.org/officeDocument/2006/relationships/slideLayout" Target="../slideLayouts/slideLayout6.xml"/><Relationship Id="rId5" Type="http://schemas.openxmlformats.org/officeDocument/2006/relationships/image" Target="../media/image53.png"/><Relationship Id="rId4" Type="http://schemas.openxmlformats.org/officeDocument/2006/relationships/image" Target="../media/image52.png"/></Relationships>
</file>

<file path=ppt/slides/_rels/slide2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3.xml"/><Relationship Id="rId1" Type="http://schemas.openxmlformats.org/officeDocument/2006/relationships/slideLayout" Target="../slideLayouts/slideLayout6.xml"/><Relationship Id="rId5" Type="http://schemas.openxmlformats.org/officeDocument/2006/relationships/image" Target="../media/image56.png"/><Relationship Id="rId4" Type="http://schemas.openxmlformats.org/officeDocument/2006/relationships/image" Target="../media/image55.png"/></Relationships>
</file>

<file path=ppt/slides/_rels/slide2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58.png"/></Relationships>
</file>

<file path=ppt/slides/_rels/slide2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5.xml"/><Relationship Id="rId1" Type="http://schemas.openxmlformats.org/officeDocument/2006/relationships/slideLayout" Target="../slideLayouts/slideLayout6.xml"/><Relationship Id="rId5" Type="http://schemas.openxmlformats.org/officeDocument/2006/relationships/image" Target="../media/image61.png"/><Relationship Id="rId4" Type="http://schemas.openxmlformats.org/officeDocument/2006/relationships/image" Target="../media/image60.png"/></Relationships>
</file>

<file path=ppt/slides/_rels/slide2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65.png"/></Relationships>
</file>

<file path=ppt/slides/_rels/slide2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74.png"/><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3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30.xml"/><Relationship Id="rId1" Type="http://schemas.openxmlformats.org/officeDocument/2006/relationships/slideLayout" Target="../slideLayouts/slideLayout6.xml"/><Relationship Id="rId5" Type="http://schemas.openxmlformats.org/officeDocument/2006/relationships/image" Target="../media/image77.png"/><Relationship Id="rId4" Type="http://schemas.openxmlformats.org/officeDocument/2006/relationships/image" Target="../media/image76.png"/></Relationships>
</file>

<file path=ppt/slides/_rels/slide3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79.png"/></Relationships>
</file>

<file path=ppt/slides/_rels/slide3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11_1#46e9957ed?vcp=1&amp;vop=1&amp;pid=4fc6a7a95&amp;color=36,64,97&amp;vtp=1&amp;bt=1&amp;bbb=1"/>
              <p:cNvSpPr/>
              <p:nvPr/>
            </p:nvSpPr>
            <p:spPr>
              <a:xfrm>
                <a:off x="539496" y="1692293"/>
                <a:ext cx="11109960" cy="359029"/>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𝑧</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|&lt;5</m:t>
                    </m:r>
                  </m:oMath>
                </a14:m>
                <a:r>
                  <a:rPr lang="en-US" altLang="zh-CN" sz="1800" b="0" i="0" dirty="0">
                    <a:solidFill>
                      <a:srgbClr val="244061"/>
                    </a:solidFill>
                    <a:latin typeface="Times New Roman" pitchFamily="34" charset="0"/>
                    <a:ea typeface="微软雅黑" pitchFamily="34" charset="-122"/>
                    <a:cs typeface="Times New Roman" pitchFamily="34" charset="-120"/>
                  </a:rPr>
                  <a:t>的概率</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𝑃</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2" name="QO_6_BD.11_1#46e9957ed?vcp=1&amp;vop=1&amp;pid=4fc6a7a95&amp;color=36,64,97&amp;vtp=1&amp;bt=1&amp;bbb=1"/>
              <p:cNvSpPr>
                <a:spLocks noRot="1" noChangeAspect="1" noMove="1" noResize="1" noEditPoints="1" noAdjustHandles="1" noChangeArrowheads="1" noChangeShapeType="1" noTextEdit="1"/>
              </p:cNvSpPr>
              <p:nvPr/>
            </p:nvSpPr>
            <p:spPr>
              <a:xfrm>
                <a:off x="539496" y="1692293"/>
                <a:ext cx="11109960" cy="359029"/>
              </a:xfrm>
              <a:prstGeom prst="rect">
                <a:avLst/>
              </a:prstGeom>
              <a:blipFill>
                <a:blip r:embed="rId3"/>
                <a:stretch>
                  <a:fillRect l="-1317"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12_1#46e9957ed?vcp=1&amp;vop=1&amp;pid=4fc6a7a95&amp;color=36,64,97&amp;vtp=1&amp;bbb=1"/>
              <p:cNvSpPr/>
              <p:nvPr/>
            </p:nvSpPr>
            <p:spPr>
              <a:xfrm>
                <a:off x="539496" y="2053227"/>
                <a:ext cx="11109960" cy="3164459"/>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时，显然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的所有取值都满足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|&lt;5</m:t>
                    </m:r>
                  </m:oMath>
                </a14:m>
                <a:r>
                  <a:rPr lang="en-US" altLang="zh-CN" sz="1800" b="0" i="0" dirty="0">
                    <a:solidFill>
                      <a:srgbClr val="6565FF"/>
                    </a:solidFill>
                    <a:latin typeface="Times New Roman" pitchFamily="34" charset="0"/>
                    <a:ea typeface="微软雅黑" pitchFamily="34" charset="-122"/>
                    <a:cs typeface="Times New Roman" pitchFamily="34" charset="-120"/>
                  </a:rPr>
                  <a:t>，此时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时，满足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|&lt;5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的情况共有三种：</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①</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oMath>
                </a14:m>
                <a:r>
                  <a:rPr lang="en-US" altLang="zh-CN" sz="1800" b="0" i="0" dirty="0">
                    <a:solidFill>
                      <a:srgbClr val="6565FF"/>
                    </a:solidFill>
                    <a:latin typeface="Times New Roman" pitchFamily="34" charset="0"/>
                    <a:ea typeface="微软雅黑" pitchFamily="34" charset="-122"/>
                    <a:cs typeface="Times New Roman" pitchFamily="34" charset="-120"/>
                  </a:rPr>
                  <a:t>个复数的模均为1，则共有</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种）；</a:t>
                </a:r>
                <a:endParaRPr lang="en-US" altLang="zh-CN" sz="1800" dirty="0"/>
              </a:p>
              <a:p>
                <a:pPr latinLnBrk="1">
                  <a:lnSpc>
                    <a:spcPts val="3600"/>
                  </a:lnSpc>
                </a:pPr>
                <a:r>
                  <a:rPr lang="en-US" altLang="zh-CN" b="0" i="0">
                    <a:solidFill>
                      <a:srgbClr val="6565FF"/>
                    </a:solidFill>
                    <a:latin typeface="Times New Roman" pitchFamily="34" charset="0"/>
                    <a:ea typeface="微软雅黑" pitchFamily="34" charset="-122"/>
                    <a:cs typeface="Times New Roman" pitchFamily="34" charset="-120"/>
                  </a:rPr>
                  <a:t>②</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个复数的模为1，剩余1个的模为</a:t>
                </a:r>
                <a14:m>
                  <m:oMath xmlns:m="http://schemas.openxmlformats.org/officeDocument/2006/math">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800" b="0" i="0" dirty="0">
                    <a:solidFill>
                      <a:srgbClr val="6565FF"/>
                    </a:solidFill>
                    <a:latin typeface="Times New Roman" pitchFamily="34" charset="0"/>
                    <a:ea typeface="微软雅黑" pitchFamily="34" charset="-122"/>
                    <a:cs typeface="Times New Roman" pitchFamily="34" charset="-120"/>
                  </a:rPr>
                  <a:t>或2，则共有</a:t>
                </a:r>
                <a14:m>
                  <m:oMath xmlns:m="http://schemas.openxmlformats.org/officeDocument/2006/math">
                    <m:sSubSup>
                      <m:sSubSupPr>
                        <m:ctrlPr>
                          <a:rPr lang="en-US" altLang="zh-CN" sz="1800" b="0">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𝑛</m:t>
                        </m:r>
                      </m:sub>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（种）；</a:t>
                </a:r>
                <a:endParaRPr lang="en-US" altLang="zh-CN" sz="1800" dirty="0"/>
              </a:p>
              <a:p>
                <a:pPr latinLnBrk="1">
                  <a:lnSpc>
                    <a:spcPts val="3600"/>
                  </a:lnSpc>
                </a:pPr>
                <a:r>
                  <a:rPr lang="en-US" altLang="zh-CN" b="0" i="0">
                    <a:solidFill>
                      <a:srgbClr val="6565FF"/>
                    </a:solidFill>
                    <a:latin typeface="Times New Roman" pitchFamily="34" charset="0"/>
                    <a:ea typeface="微软雅黑" pitchFamily="34" charset="-122"/>
                    <a:cs typeface="Times New Roman" pitchFamily="34" charset="-120"/>
                  </a:rPr>
                  <a:t>③</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个复数的模为1，剩余2个的模为</a:t>
                </a:r>
                <a14:m>
                  <m:oMath xmlns:m="http://schemas.openxmlformats.org/officeDocument/2006/math">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800" b="0" i="0" dirty="0">
                    <a:solidFill>
                      <a:srgbClr val="6565FF"/>
                    </a:solidFill>
                    <a:latin typeface="Times New Roman" pitchFamily="34" charset="0"/>
                    <a:ea typeface="微软雅黑" pitchFamily="34" charset="-122"/>
                    <a:cs typeface="Times New Roman" pitchFamily="34" charset="-120"/>
                  </a:rPr>
                  <a:t>或2，则共有</a:t>
                </a:r>
                <a14:m>
                  <m:oMath xmlns:m="http://schemas.openxmlformats.org/officeDocument/2006/math">
                    <m:sSubSup>
                      <m:sSubSupPr>
                        <m:ctrlPr>
                          <a:rPr lang="en-US" altLang="zh-CN" sz="1800" b="0">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𝑛</m:t>
                        </m:r>
                      </m:sub>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（种）.</a:t>
                </a:r>
                <a:endParaRPr lang="en-US" altLang="zh-CN" sz="1800" dirty="0"/>
              </a:p>
              <a:p>
                <a:pPr latinLnBrk="1">
                  <a:lnSpc>
                    <a:spcPts val="4200"/>
                  </a:lnSpc>
                </a:pPr>
                <a:r>
                  <a:rPr lang="en-US" altLang="zh-CN" b="0" i="0">
                    <a:solidFill>
                      <a:srgbClr val="6565FF"/>
                    </a:solidFill>
                    <a:latin typeface="Times New Roman" pitchFamily="34" charset="0"/>
                    <a:ea typeface="微软雅黑" pitchFamily="34" charset="-122"/>
                    <a:cs typeface="Times New Roman" pitchFamily="34" charset="-120"/>
                  </a:rPr>
                  <a:t>此</a:t>
                </a:r>
                <a:r>
                  <a:rPr lang="en-US" altLang="zh-CN" sz="1800" b="0" i="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2</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(1+2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𝑛</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6</m:t>
                            </m:r>
                          </m:e>
                          <m:sup>
                            <m:r>
                              <a:rPr lang="en-US" altLang="zh-CN" sz="1800" b="0" i="0">
                                <a:solidFill>
                                  <a:srgbClr val="6565FF"/>
                                </a:solidFill>
                                <a:latin typeface="Cambria Math" pitchFamily="34" charset="0"/>
                                <a:ea typeface="Cambria Math" pitchFamily="34" charset="-122"/>
                                <a:cs typeface="Cambria Math" pitchFamily="34" charset="-120"/>
                              </a:rPr>
                              <m:t>𝑛</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𝑛</m:t>
                            </m:r>
                          </m:e>
                          <m:sup>
                            <m:r>
                              <a:rPr lang="en-US" altLang="zh-CN" sz="1800" b="0" i="0">
                                <a:solidFill>
                                  <a:srgbClr val="6565FF"/>
                                </a:solidFill>
                                <a:latin typeface="Cambria Math" pitchFamily="34" charset="0"/>
                                <a:ea typeface="Cambria Math" pitchFamily="34" charset="-122"/>
                                <a:cs typeface="Cambria Math" pitchFamily="34" charset="-120"/>
                              </a:rPr>
                              <m:t>2</m:t>
                            </m:r>
                          </m:sup>
                        </m:sSup>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sup>
                        </m:sSup>
                      </m:den>
                    </m:f>
                  </m:oMath>
                </a14:m>
                <a:r>
                  <a:rPr lang="en-US" altLang="zh-CN" sz="1800" b="0" i="0" dirty="0">
                    <a:solidFill>
                      <a:srgbClr val="6565FF"/>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或</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也符合上式.</a:t>
                </a:r>
                <a:endParaRPr lang="en-US" altLang="zh-CN" sz="1800" dirty="0"/>
              </a:p>
              <a:p>
                <a:pPr latinLnBrk="1">
                  <a:lnSpc>
                    <a:spcPts val="37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𝑛</m:t>
                            </m:r>
                          </m:e>
                          <m:sup>
                            <m:r>
                              <a:rPr lang="en-US" altLang="zh-CN" sz="1800" b="0" i="0">
                                <a:solidFill>
                                  <a:srgbClr val="6565FF"/>
                                </a:solidFill>
                                <a:latin typeface="Cambria Math" pitchFamily="34" charset="0"/>
                                <a:ea typeface="Cambria Math" pitchFamily="34" charset="-122"/>
                                <a:cs typeface="Cambria Math" pitchFamily="34" charset="-120"/>
                              </a:rPr>
                              <m:t>2</m:t>
                            </m:r>
                          </m:sup>
                        </m:sSup>
                      </m:num>
                      <m:den>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m:t>
                            </m:r>
                          </m:e>
                          <m:sup>
                            <m:r>
                              <a:rPr lang="en-US" altLang="zh-CN" sz="1800" b="0" i="0">
                                <a:solidFill>
                                  <a:srgbClr val="6565FF"/>
                                </a:solidFill>
                                <a:latin typeface="Cambria Math" pitchFamily="34" charset="0"/>
                                <a:ea typeface="Cambria Math" pitchFamily="34" charset="-122"/>
                                <a:cs typeface="Cambria Math" pitchFamily="34" charset="-120"/>
                              </a:rPr>
                              <m:t>𝑛</m:t>
                            </m:r>
                          </m:sup>
                        </m:sSup>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1" i="0">
                            <a:solidFill>
                              <a:srgbClr val="6565FF"/>
                            </a:solidFill>
                            <a:latin typeface="Cambria Math" pitchFamily="34" charset="0"/>
                            <a:ea typeface="Cambria Math" pitchFamily="34" charset="-122"/>
                            <a:cs typeface="Cambria Math" pitchFamily="34" charset="-120"/>
                          </a:rPr>
                          <m:t>𝐍</m:t>
                        </m:r>
                      </m:e>
                      <m:sup>
                        <m:r>
                          <a:rPr lang="en-US" altLang="zh-CN" sz="1800" b="0" i="0">
                            <a:solidFill>
                              <a:srgbClr val="6565FF"/>
                            </a:solidFill>
                            <a:latin typeface="Cambria Math" pitchFamily="34" charset="0"/>
                            <a:ea typeface="Cambria Math" pitchFamily="34" charset="-122"/>
                            <a:cs typeface="Cambria Math" pitchFamily="34" charset="-120"/>
                          </a:rPr>
                          <m:t>∗</m:t>
                        </m:r>
                      </m:sup>
                    </m:sSup>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3" name="QO_6_AN.12_1#46e9957ed?vcp=1&amp;vop=1&amp;pid=4fc6a7a95&amp;color=36,64,97&amp;vtp=1&amp;bbb=1"/>
              <p:cNvSpPr>
                <a:spLocks noRot="1" noChangeAspect="1" noMove="1" noResize="1" noEditPoints="1" noAdjustHandles="1" noChangeArrowheads="1" noChangeShapeType="1" noTextEdit="1"/>
              </p:cNvSpPr>
              <p:nvPr/>
            </p:nvSpPr>
            <p:spPr>
              <a:xfrm>
                <a:off x="539496" y="2053227"/>
                <a:ext cx="11109960" cy="3164459"/>
              </a:xfrm>
              <a:prstGeom prst="rect">
                <a:avLst/>
              </a:prstGeom>
              <a:blipFill>
                <a:blip r:embed="rId4"/>
                <a:stretch>
                  <a:fillRect l="-1317" b="-250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C_4_BD#f1643b475?vcp=1&amp;pid=f2d2b34a7&amp;color=101,101,255&amp;vtp=1&amp;bt=1&amp;bbb=1"/>
          <p:cNvSpPr/>
          <p:nvPr/>
        </p:nvSpPr>
        <p:spPr>
          <a:xfrm>
            <a:off x="539496" y="828000"/>
            <a:ext cx="11109960" cy="355981"/>
          </a:xfrm>
          <a:prstGeom prst="rect">
            <a:avLst/>
          </a:prstGeom>
          <a:noFill/>
          <a:ln/>
        </p:spPr>
        <p:txBody>
          <a:bodyPr wrap="none" lIns="0" tIns="0" rIns="0" bIns="0" rtlCol="0" anchor="t"/>
          <a:lstStyle/>
          <a:p>
            <a:pPr algn="l" latinLnBrk="1">
              <a:lnSpc>
                <a:spcPts val="3000"/>
              </a:lnSpc>
            </a:pPr>
            <a:r>
              <a:rPr lang="en-US" altLang="zh-CN" sz="2000" b="0" i="0" dirty="0">
                <a:solidFill>
                  <a:srgbClr val="6565FF"/>
                </a:solidFill>
                <a:latin typeface="Times New Roman" pitchFamily="34" charset="0"/>
                <a:ea typeface="微软雅黑" pitchFamily="34" charset="-122"/>
                <a:cs typeface="Times New Roman" pitchFamily="34" charset="-120"/>
              </a:rPr>
              <a:t>三、随机变量及其分布与数列的交汇</a:t>
            </a:r>
            <a:endParaRPr lang="en-US" altLang="zh-CN" sz="2000" dirty="0"/>
          </a:p>
        </p:txBody>
      </p:sp>
      <p:sp>
        <p:nvSpPr>
          <p:cNvPr id="3" name="QO_5_BD.13_1#a55834a35?vcp=1&amp;vop=1&amp;pid=f1643b475&amp;color=36,64,97&amp;vtp=1&amp;bbb=1&amp;hb=1"/>
          <p:cNvSpPr/>
          <p:nvPr/>
        </p:nvSpPr>
        <p:spPr>
          <a:xfrm>
            <a:off x="539496" y="1228014"/>
            <a:ext cx="11109960" cy="671640"/>
          </a:xfrm>
          <a:prstGeom prst="rect">
            <a:avLst/>
          </a:prstGeom>
          <a:noFill/>
          <a:ln/>
        </p:spPr>
        <p:txBody>
          <a:bodyPr wrap="none" lIns="0" tIns="0" rIns="0" bIns="0" rtlCol="0" anchor="t"/>
          <a:lstStyle/>
          <a:p>
            <a:pPr algn="l" latinLnBrk="1">
              <a:lnSpc>
                <a:spcPts val="2800"/>
              </a:lnSpc>
            </a:pP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投掷一枚均匀的骰子，每次掷得的点数为5或6时得2分，掷得的点数为1，2，3，4时得1分</a:t>
            </a:r>
            <a:r>
              <a:rPr lang="en-US" altLang="zh-CN" sz="1800" b="0" i="0">
                <a:solidFill>
                  <a:srgbClr val="244061"/>
                </a:solidFill>
                <a:latin typeface="Times New Roman" pitchFamily="34" charset="0"/>
                <a:ea typeface="微软雅黑" pitchFamily="34" charset="-122"/>
                <a:cs typeface="Times New Roman" pitchFamily="34" charset="-120"/>
              </a:rPr>
              <a:t>，独立地重复掷</a:t>
            </a:r>
          </a:p>
          <a:p>
            <a:pPr latinLnBrk="1">
              <a:lnSpc>
                <a:spcPts val="2700"/>
              </a:lnSpc>
            </a:pPr>
            <a:r>
              <a:rPr lang="en-US" altLang="zh-CN" b="0" i="0">
                <a:solidFill>
                  <a:srgbClr val="244061"/>
                </a:solidFill>
                <a:latin typeface="Times New Roman" pitchFamily="34" charset="0"/>
                <a:ea typeface="微软雅黑" pitchFamily="34" charset="-122"/>
                <a:cs typeface="Times New Roman" pitchFamily="34" charset="-120"/>
              </a:rPr>
              <a:t>一枚骰子</a:t>
            </a:r>
            <a:r>
              <a:rPr lang="en-US" altLang="zh-CN" b="0" i="0" dirty="0">
                <a:solidFill>
                  <a:srgbClr val="244061"/>
                </a:solidFill>
                <a:latin typeface="Times New Roman" pitchFamily="34" charset="0"/>
                <a:ea typeface="微软雅黑" pitchFamily="34" charset="-122"/>
                <a:cs typeface="Times New Roman" pitchFamily="34" charset="-120"/>
              </a:rPr>
              <a:t>，将每次得分相加的结果作为最终得分.</a:t>
            </a:r>
            <a:endParaRPr lang="en-US" altLang="zh-CN" dirty="0"/>
          </a:p>
        </p:txBody>
      </p:sp>
      <mc:AlternateContent xmlns:mc="http://schemas.openxmlformats.org/markup-compatibility/2006">
        <mc:Choice xmlns:a14="http://schemas.microsoft.com/office/drawing/2010/main" Requires="a14">
          <p:sp>
            <p:nvSpPr>
              <p:cNvPr id="4" name="QO_6_BD.14_1#a5b92939e?vcp=1&amp;vop=1&amp;pid=a55834a35&amp;color=36,64,97&amp;vtp=1&amp;bbb=1"/>
              <p:cNvSpPr/>
              <p:nvPr/>
            </p:nvSpPr>
            <p:spPr>
              <a:xfrm>
                <a:off x="539496" y="1950996"/>
                <a:ext cx="11109960" cy="316040"/>
              </a:xfrm>
              <a:prstGeom prst="rect">
                <a:avLst/>
              </a:prstGeom>
              <a:noFill/>
              <a:ln/>
            </p:spPr>
            <p:txBody>
              <a:bodyPr wrap="none" lIns="0" tIns="0" rIns="0" bIns="0" rtlCol="0" anchor="t"/>
              <a:lstStyle/>
              <a:p>
                <a:pPr algn="l" latinLnBrk="1">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设投掷2次骰子，最终得分为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，求随机变量</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的分布列与期望；</a:t>
                </a:r>
                <a:endParaRPr lang="en-US" altLang="zh-CN" sz="1800" dirty="0"/>
              </a:p>
            </p:txBody>
          </p:sp>
        </mc:Choice>
        <mc:Fallback>
          <p:sp>
            <p:nvSpPr>
              <p:cNvPr id="4" name="QO_6_BD.14_1#a5b92939e?vcp=1&amp;vop=1&amp;pid=a55834a35&amp;color=36,64,97&amp;vtp=1&amp;bbb=1"/>
              <p:cNvSpPr>
                <a:spLocks noRot="1" noChangeAspect="1" noMove="1" noResize="1" noEditPoints="1" noAdjustHandles="1" noChangeArrowheads="1" noChangeShapeType="1" noTextEdit="1"/>
              </p:cNvSpPr>
              <p:nvPr/>
            </p:nvSpPr>
            <p:spPr>
              <a:xfrm>
                <a:off x="539496" y="1950996"/>
                <a:ext cx="11109960" cy="316040"/>
              </a:xfrm>
              <a:prstGeom prst="rect">
                <a:avLst/>
              </a:prstGeom>
              <a:blipFill>
                <a:blip r:embed="rId3"/>
                <a:stretch>
                  <a:fillRect l="-1317" t="-13462" b="-4423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AN.15_1#a5b92939e?vcp=1&amp;vop=1&amp;pid=a55834a35&amp;color=36,64,97&amp;vtp=1&amp;bbb=1"/>
              <p:cNvSpPr/>
              <p:nvPr/>
            </p:nvSpPr>
            <p:spPr>
              <a:xfrm>
                <a:off x="539496" y="2273196"/>
                <a:ext cx="11109960" cy="2297430"/>
              </a:xfrm>
              <a:prstGeom prst="rect">
                <a:avLst/>
              </a:prstGeom>
              <a:noFill/>
              <a:ln/>
            </p:spPr>
            <p:txBody>
              <a:bodyPr wrap="none" lIns="0" tIns="0" rIns="0" bIns="0" rtlCol="0" anchor="t"/>
              <a:lstStyle/>
              <a:p>
                <a:pPr algn="l" latinLnBrk="1">
                  <a:lnSpc>
                    <a:spcPts val="3900"/>
                  </a:lnSpc>
                </a:pPr>
                <a:r>
                  <a:rPr lang="en-US" altLang="zh-CN" sz="1800" b="0" i="0" dirty="0">
                    <a:solidFill>
                      <a:srgbClr val="6565FF"/>
                    </a:solidFill>
                    <a:latin typeface="Times New Roman" pitchFamily="34" charset="0"/>
                    <a:ea typeface="微软雅黑" pitchFamily="34" charset="-122"/>
                    <a:cs typeface="Times New Roman" pitchFamily="34" charset="-120"/>
                  </a:rPr>
                  <a:t>【解】得2分的概率为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，得1分的概率为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的可能取值为2，3，4.</a:t>
                </a:r>
                <a:endParaRPr lang="en-US" altLang="zh-CN" sz="1800" dirty="0"/>
              </a:p>
              <a:p>
                <a:pPr latinLnBrk="1">
                  <a:lnSpc>
                    <a:spcPts val="39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=3)=2×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9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7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的分布列为</a:t>
                </a:r>
                <a:endParaRPr lang="en-US" altLang="zh-CN" sz="1800" dirty="0"/>
              </a:p>
            </p:txBody>
          </p:sp>
        </mc:Choice>
        <mc:Fallback>
          <p:sp>
            <p:nvSpPr>
              <p:cNvPr id="5" name="QO_6_AN.15_1#a5b92939e?vcp=1&amp;vop=1&amp;pid=a55834a35&amp;color=36,64,97&amp;vtp=1&amp;bbb=1"/>
              <p:cNvSpPr>
                <a:spLocks noRot="1" noChangeAspect="1" noMove="1" noResize="1" noEditPoints="1" noAdjustHandles="1" noChangeArrowheads="1" noChangeShapeType="1" noTextEdit="1"/>
              </p:cNvSpPr>
              <p:nvPr/>
            </p:nvSpPr>
            <p:spPr>
              <a:xfrm>
                <a:off x="539496" y="2273196"/>
                <a:ext cx="11109960" cy="2297430"/>
              </a:xfrm>
              <a:prstGeom prst="rect">
                <a:avLst/>
              </a:prstGeom>
              <a:blipFill>
                <a:blip r:embed="rId4"/>
                <a:stretch>
                  <a:fillRect l="-1317" b="-583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2" name="QO_6_AN.15_2#a5b92939e?colgroup=6,13,13,13&amp;vcp=1&amp;vop=1&amp;pid=a55834a35&amp;color=36,64,97&amp;vtp=1&amp;bbb=1"/>
              <p:cNvGraphicFramePr>
                <a:graphicFrameLocks noGrp="1"/>
              </p:cNvGraphicFramePr>
              <p:nvPr>
                <p:extLst>
                  <p:ext uri="{D42A27DB-BD31-4B8C-83A1-F6EECF244321}">
                    <p14:modId xmlns:p14="http://schemas.microsoft.com/office/powerpoint/2010/main" val="2339399576"/>
                  </p:ext>
                </p:extLst>
              </p:nvPr>
            </p:nvGraphicFramePr>
            <p:xfrm>
              <a:off x="539496" y="4698705"/>
              <a:ext cx="11073384" cy="914718"/>
            </p:xfrm>
            <a:graphic>
              <a:graphicData uri="http://schemas.openxmlformats.org/drawingml/2006/table">
                <a:tbl>
                  <a:tblPr/>
                  <a:tblGrid>
                    <a:gridCol w="1527048">
                      <a:extLst>
                        <a:ext uri="{9D8B030D-6E8A-4147-A177-3AD203B41FA5}">
                          <a16:colId xmlns:a16="http://schemas.microsoft.com/office/drawing/2014/main" val="20000"/>
                        </a:ext>
                      </a:extLst>
                    </a:gridCol>
                    <a:gridCol w="3182112">
                      <a:extLst>
                        <a:ext uri="{9D8B030D-6E8A-4147-A177-3AD203B41FA5}">
                          <a16:colId xmlns:a16="http://schemas.microsoft.com/office/drawing/2014/main" val="20001"/>
                        </a:ext>
                      </a:extLst>
                    </a:gridCol>
                    <a:gridCol w="3182112">
                      <a:extLst>
                        <a:ext uri="{9D8B030D-6E8A-4147-A177-3AD203B41FA5}">
                          <a16:colId xmlns:a16="http://schemas.microsoft.com/office/drawing/2014/main" val="20002"/>
                        </a:ext>
                      </a:extLst>
                    </a:gridCol>
                    <a:gridCol w="3182112">
                      <a:extLst>
                        <a:ext uri="{9D8B030D-6E8A-4147-A177-3AD203B41FA5}">
                          <a16:colId xmlns:a16="http://schemas.microsoft.com/office/drawing/2014/main" val="20003"/>
                        </a:ext>
                      </a:extLst>
                    </a:gridCol>
                  </a:tblGrid>
                  <a:tr h="383667">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31051">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4</m:t>
                                  </m:r>
                                </m:num>
                                <m:den>
                                  <m:r>
                                    <a:rPr lang="en-US" altLang="zh-CN" sz="1800" b="0" i="0" spc="-10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4</m:t>
                                  </m:r>
                                </m:num>
                                <m:den>
                                  <m:r>
                                    <a:rPr lang="en-US" altLang="zh-CN" sz="1800" b="0" i="0" spc="-10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7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2" name="QO_6_AN.15_2#a5b92939e?colgroup=6,13,13,13&amp;vcp=1&amp;vop=1&amp;pid=a55834a35&amp;color=36,64,97&amp;vtp=1&amp;bbb=1"/>
              <p:cNvGraphicFramePr>
                <a:graphicFrameLocks noGrp="1"/>
              </p:cNvGraphicFramePr>
              <p:nvPr>
                <p:extLst>
                  <p:ext uri="{D42A27DB-BD31-4B8C-83A1-F6EECF244321}">
                    <p14:modId xmlns:p14="http://schemas.microsoft.com/office/powerpoint/2010/main" val="2339399576"/>
                  </p:ext>
                </p:extLst>
              </p:nvPr>
            </p:nvGraphicFramePr>
            <p:xfrm>
              <a:off x="539496" y="4698705"/>
              <a:ext cx="11073384" cy="914718"/>
            </p:xfrm>
            <a:graphic>
              <a:graphicData uri="http://schemas.openxmlformats.org/drawingml/2006/table">
                <a:tbl>
                  <a:tblPr/>
                  <a:tblGrid>
                    <a:gridCol w="1527048">
                      <a:extLst>
                        <a:ext uri="{9D8B030D-6E8A-4147-A177-3AD203B41FA5}">
                          <a16:colId xmlns:a16="http://schemas.microsoft.com/office/drawing/2014/main" val="20000"/>
                        </a:ext>
                      </a:extLst>
                    </a:gridCol>
                    <a:gridCol w="3182112">
                      <a:extLst>
                        <a:ext uri="{9D8B030D-6E8A-4147-A177-3AD203B41FA5}">
                          <a16:colId xmlns:a16="http://schemas.microsoft.com/office/drawing/2014/main" val="20001"/>
                        </a:ext>
                      </a:extLst>
                    </a:gridCol>
                    <a:gridCol w="3182112">
                      <a:extLst>
                        <a:ext uri="{9D8B030D-6E8A-4147-A177-3AD203B41FA5}">
                          <a16:colId xmlns:a16="http://schemas.microsoft.com/office/drawing/2014/main" val="20002"/>
                        </a:ext>
                      </a:extLst>
                    </a:gridCol>
                    <a:gridCol w="3182112">
                      <a:extLst>
                        <a:ext uri="{9D8B030D-6E8A-4147-A177-3AD203B41FA5}">
                          <a16:colId xmlns:a16="http://schemas.microsoft.com/office/drawing/2014/main" val="20003"/>
                        </a:ext>
                      </a:extLst>
                    </a:gridCol>
                  </a:tblGrid>
                  <a:tr h="38366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398" t="-1587" r="-624701" b="-142857"/>
                          </a:stretch>
                        </a:blipFill>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3105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398" t="-72727" r="-624701" b="-227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48276" t="-72727" r="-200383" b="-227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148276" t="-72727" r="-100383" b="-227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248276" t="-72727" r="-383" b="-2273"/>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7" name="QO_6_AN.15_3#a5b92939e?vcp=1&amp;vop=1&amp;pid=a55834a35&amp;color=36,64,97&amp;vtp=1&amp;bbb=1"/>
              <p:cNvSpPr/>
              <p:nvPr/>
            </p:nvSpPr>
            <p:spPr>
              <a:xfrm>
                <a:off x="539496" y="5752805"/>
                <a:ext cx="11109960" cy="459296"/>
              </a:xfrm>
              <a:prstGeom prst="rect">
                <a:avLst/>
              </a:prstGeom>
              <a:noFill/>
              <a:ln/>
            </p:spPr>
            <p:txBody>
              <a:bodyPr wrap="none" lIns="0" tIns="0" rIns="0" bIns="0" rtlCol="0" anchor="t"/>
              <a:lstStyle/>
              <a:p>
                <a:pPr algn="l" latinLnBrk="1">
                  <a:lnSpc>
                    <a:spcPts val="3800"/>
                  </a:lnSpc>
                </a:pPr>
                <a:r>
                  <a:rPr lang="en-US" altLang="zh-CN" sz="1800" b="0" i="0" dirty="0">
                    <a:solidFill>
                      <a:srgbClr val="6565FF"/>
                    </a:solidFill>
                    <a:latin typeface="Times New Roman" pitchFamily="34" charset="0"/>
                    <a:ea typeface="微软雅黑" pitchFamily="34" charset="-122"/>
                    <a:cs typeface="Times New Roman" pitchFamily="34" charset="-120"/>
                  </a:rPr>
                  <a:t>数学期望</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9</m:t>
                        </m:r>
                      </m:den>
                    </m:f>
                    <m:r>
                      <a:rPr lang="en-US" altLang="zh-CN" sz="1800" b="0" i="0">
                        <a:solidFill>
                          <a:srgbClr val="6565FF"/>
                        </a:solidFill>
                        <a:latin typeface="Cambria Math" pitchFamily="34" charset="0"/>
                        <a:ea typeface="Cambria Math" pitchFamily="34" charset="-122"/>
                        <a:cs typeface="Cambria Math" pitchFamily="34" charset="-120"/>
                      </a:rPr>
                      <m:t>+3×</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9</m:t>
                        </m:r>
                      </m:den>
                    </m:f>
                    <m:r>
                      <a:rPr lang="en-US" altLang="zh-CN" sz="1800" b="0" i="0">
                        <a:solidFill>
                          <a:srgbClr val="6565FF"/>
                        </a:solidFill>
                        <a:latin typeface="Cambria Math" pitchFamily="34" charset="0"/>
                        <a:ea typeface="Cambria Math" pitchFamily="34" charset="-122"/>
                        <a:cs typeface="Cambria Math" pitchFamily="34" charset="-120"/>
                      </a:rPr>
                      <m:t>+4×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9</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8</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7" name="QO_6_AN.15_3#a5b92939e?vcp=1&amp;vop=1&amp;pid=a55834a35&amp;color=36,64,97&amp;vtp=1&amp;bbb=1"/>
              <p:cNvSpPr>
                <a:spLocks noRot="1" noChangeAspect="1" noMove="1" noResize="1" noEditPoints="1" noAdjustHandles="1" noChangeArrowheads="1" noChangeShapeType="1" noTextEdit="1"/>
              </p:cNvSpPr>
              <p:nvPr/>
            </p:nvSpPr>
            <p:spPr>
              <a:xfrm>
                <a:off x="539496" y="5752805"/>
                <a:ext cx="11109960" cy="459296"/>
              </a:xfrm>
              <a:prstGeom prst="rect">
                <a:avLst/>
              </a:prstGeom>
              <a:blipFill>
                <a:blip r:embed="rId6"/>
                <a:stretch>
                  <a:fillRect l="-1317" b="-173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anim calcmode="lin" valueType="num">
                                      <p:cBhvr>
                                        <p:cTn id="38" dur="500" fill="hold"/>
                                        <p:tgtEl>
                                          <p:spTgt spid="12"/>
                                        </p:tgtEl>
                                        <p:attrNameLst>
                                          <p:attrName>ppt_x</p:attrName>
                                        </p:attrNameLst>
                                      </p:cBhvr>
                                      <p:tavLst>
                                        <p:tav tm="0">
                                          <p:val>
                                            <p:strVal val="#ppt_x"/>
                                          </p:val>
                                        </p:tav>
                                        <p:tav tm="100000">
                                          <p:val>
                                            <p:strVal val="#ppt_x"/>
                                          </p:val>
                                        </p:tav>
                                      </p:tavLst>
                                    </p:anim>
                                    <p:anim calcmode="lin" valueType="num">
                                      <p:cBhvr>
                                        <p:cTn id="39" dur="500" fill="hold"/>
                                        <p:tgtEl>
                                          <p:spTgt spid="1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7">
                                            <p:bg/>
                                          </p:spTgt>
                                        </p:tgtEl>
                                        <p:attrNameLst>
                                          <p:attrName>style.visibility</p:attrName>
                                        </p:attrNameLst>
                                      </p:cBhvr>
                                      <p:to>
                                        <p:strVal val="visible"/>
                                      </p:to>
                                    </p:set>
                                    <p:animEffect transition="in" filter="fade">
                                      <p:cBhvr>
                                        <p:cTn id="42" dur="500"/>
                                        <p:tgtEl>
                                          <p:spTgt spid="7">
                                            <p:bg/>
                                          </p:spTgt>
                                        </p:tgtEl>
                                      </p:cBhvr>
                                    </p:animEffect>
                                    <p:anim calcmode="lin" valueType="num">
                                      <p:cBhvr>
                                        <p:cTn id="43" dur="500" fill="hold"/>
                                        <p:tgtEl>
                                          <p:spTgt spid="7">
                                            <p:bg/>
                                          </p:spTgt>
                                        </p:tgtEl>
                                        <p:attrNameLst>
                                          <p:attrName>ppt_x</p:attrName>
                                        </p:attrNameLst>
                                      </p:cBhvr>
                                      <p:tavLst>
                                        <p:tav tm="0">
                                          <p:val>
                                            <p:strVal val="#ppt_x"/>
                                          </p:val>
                                        </p:tav>
                                        <p:tav tm="100000">
                                          <p:val>
                                            <p:strVal val="#ppt_x"/>
                                          </p:val>
                                        </p:tav>
                                      </p:tavLst>
                                    </p:anim>
                                    <p:anim calcmode="lin" valueType="num">
                                      <p:cBhvr>
                                        <p:cTn id="44" dur="500" fill="hold"/>
                                        <p:tgtEl>
                                          <p:spTgt spid="7">
                                            <p:bg/>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7">
                                            <p:txEl>
                                              <p:pRg st="0" end="0"/>
                                            </p:txEl>
                                          </p:spTgt>
                                        </p:tgtEl>
                                        <p:attrNameLst>
                                          <p:attrName>style.visibility</p:attrName>
                                        </p:attrNameLst>
                                      </p:cBhvr>
                                      <p:to>
                                        <p:strVal val="visible"/>
                                      </p:to>
                                    </p:set>
                                    <p:animEffect transition="in" filter="fade">
                                      <p:cBhvr>
                                        <p:cTn id="47" dur="500"/>
                                        <p:tgtEl>
                                          <p:spTgt spid="7">
                                            <p:txEl>
                                              <p:pRg st="0" end="0"/>
                                            </p:txEl>
                                          </p:spTgt>
                                        </p:tgtEl>
                                      </p:cBhvr>
                                    </p:animEffect>
                                    <p:anim calcmode="lin" valueType="num">
                                      <p:cBhvr>
                                        <p:cTn id="4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49"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16_1#7e5e89c7d?vcp=1&amp;vop=1&amp;pid=a55834a35&amp;color=36,64,97&amp;vtp=1&amp;bt=1&amp;bbb=1"/>
              <p:cNvSpPr/>
              <p:nvPr/>
            </p:nvSpPr>
            <p:spPr>
              <a:xfrm>
                <a:off x="539496" y="1638604"/>
                <a:ext cx="11109960" cy="359029"/>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次投掷得分恰为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+1)</m:t>
                    </m:r>
                  </m:oMath>
                </a14:m>
                <a:r>
                  <a:rPr lang="en-US" altLang="zh-CN" sz="1800" b="0" i="0" dirty="0">
                    <a:solidFill>
                      <a:srgbClr val="244061"/>
                    </a:solidFill>
                    <a:latin typeface="Times New Roman" pitchFamily="34" charset="0"/>
                    <a:ea typeface="微软雅黑" pitchFamily="34" charset="-122"/>
                    <a:cs typeface="Times New Roman" pitchFamily="34" charset="-120"/>
                  </a:rPr>
                  <a:t>分的概率为</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𝑎</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的前</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项和</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𝑆</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2" name="QO_6_BD.16_1#7e5e89c7d?vcp=1&amp;vop=1&amp;pid=a55834a35&amp;color=36,64,97&amp;vtp=1&amp;bt=1&amp;bbb=1"/>
              <p:cNvSpPr>
                <a:spLocks noRot="1" noChangeAspect="1" noMove="1" noResize="1" noEditPoints="1" noAdjustHandles="1" noChangeArrowheads="1" noChangeShapeType="1" noTextEdit="1"/>
              </p:cNvSpPr>
              <p:nvPr/>
            </p:nvSpPr>
            <p:spPr>
              <a:xfrm>
                <a:off x="539496" y="1638604"/>
                <a:ext cx="11109960" cy="359029"/>
              </a:xfrm>
              <a:prstGeom prst="rect">
                <a:avLst/>
              </a:prstGeom>
              <a:blipFill>
                <a:blip r:embed="rId3"/>
                <a:stretch>
                  <a:fillRect l="-1317"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17_1#7e5e89c7d?vcp=1&amp;vop=1&amp;pid=a55834a35&amp;color=36,64,97&amp;vtp=1&amp;bbb=1"/>
              <p:cNvSpPr/>
              <p:nvPr/>
            </p:nvSpPr>
            <p:spPr>
              <a:xfrm>
                <a:off x="539496" y="1999538"/>
                <a:ext cx="11109960" cy="3370771"/>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oMath>
                </a14:m>
                <a:r>
                  <a:rPr lang="en-US" altLang="zh-CN" sz="1800" b="0" i="0" dirty="0">
                    <a:solidFill>
                      <a:srgbClr val="6565FF"/>
                    </a:solidFill>
                    <a:latin typeface="Times New Roman" pitchFamily="34" charset="0"/>
                    <a:ea typeface="微软雅黑" pitchFamily="34" charset="-122"/>
                    <a:cs typeface="Times New Roman" pitchFamily="34" charset="-120"/>
                  </a:rPr>
                  <a:t>次投掷得分恰为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分，所以只有1次投掷得2分，其余每次均得1分，</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𝑎</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𝑛</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𝑛</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，①</a:t>
                </a:r>
                <a:endParaRPr lang="en-US" altLang="zh-CN" sz="1800" dirty="0"/>
              </a:p>
              <a:p>
                <a:pPr latinLnBrk="1">
                  <a:lnSpc>
                    <a:spcPts val="4600"/>
                  </a:lnSpc>
                </a:pP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，②</a:t>
                </a:r>
                <a:endParaRPr lang="en-US" altLang="zh-CN" sz="1800" dirty="0"/>
              </a:p>
              <a:p>
                <a:pPr latinLnBrk="1">
                  <a:lnSpc>
                    <a:spcPts val="5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①−②</m:t>
                    </m:r>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[1−</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𝑛</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+1</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𝑆</m:t>
                        </m:r>
                      </m:e>
                      <m:sub>
                        <m:r>
                          <a:rPr lang="en-US" altLang="zh-CN" sz="1800" b="0" i="0">
                            <a:solidFill>
                              <a:srgbClr val="6565FF"/>
                            </a:solidFill>
                            <a:latin typeface="Cambria Math" pitchFamily="34" charset="0"/>
                            <a:ea typeface="Cambria Math" pitchFamily="34" charset="-122"/>
                            <a:cs typeface="Cambria Math" pitchFamily="34" charset="-120"/>
                          </a:rPr>
                          <m:t>𝑛</m:t>
                        </m:r>
                      </m:sub>
                    </m:sSub>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𝑛</m:t>
                        </m:r>
                      </m:sup>
                    </m:sSup>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3" name="QO_6_AN.17_1#7e5e89c7d?vcp=1&amp;vop=1&amp;pid=a55834a35&amp;color=36,64,97&amp;vtp=1&amp;bbb=1"/>
              <p:cNvSpPr>
                <a:spLocks noRot="1" noChangeAspect="1" noMove="1" noResize="1" noEditPoints="1" noAdjustHandles="1" noChangeArrowheads="1" noChangeShapeType="1" noTextEdit="1"/>
              </p:cNvSpPr>
              <p:nvPr/>
            </p:nvSpPr>
            <p:spPr>
              <a:xfrm>
                <a:off x="539496" y="1999538"/>
                <a:ext cx="11109960" cy="3370771"/>
              </a:xfrm>
              <a:prstGeom prst="rect">
                <a:avLst/>
              </a:prstGeom>
              <a:blipFill>
                <a:blip r:embed="rId4"/>
                <a:stretch>
                  <a:fillRect l="-1317" b="-253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pic>
        <p:nvPicPr>
          <p:cNvPr id="2" name="C_3#02eb4921c?vcp=1&amp;pid=25ccd4c4d&amp;color=36,64,97&amp;tib=255,255,255&amp;vtp=1&amp;bt=1" descr="preencoded.png"/>
          <p:cNvPicPr>
            <a:picLocks noChangeAspect="1"/>
          </p:cNvPicPr>
          <p:nvPr/>
        </p:nvPicPr>
        <p:blipFill>
          <a:blip r:embed="rId3"/>
          <a:stretch>
            <a:fillRect/>
          </a:stretch>
        </p:blipFill>
        <p:spPr>
          <a:xfrm>
            <a:off x="557784" y="828000"/>
            <a:ext cx="493776" cy="530352"/>
          </a:xfrm>
          <a:prstGeom prst="rect">
            <a:avLst/>
          </a:prstGeom>
        </p:spPr>
      </p:pic>
      <p:sp>
        <p:nvSpPr>
          <p:cNvPr id="3" name="C_3_BD#02eb4921c?vcp=1&amp;pid=25ccd4c4d&amp;color=61,88,159&amp;vtp=1&amp;bbb=1"/>
          <p:cNvSpPr/>
          <p:nvPr/>
        </p:nvSpPr>
        <p:spPr>
          <a:xfrm>
            <a:off x="1188720" y="828000"/>
            <a:ext cx="3236976"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高考强化与强基计划</a:t>
            </a:r>
            <a:endParaRPr lang="en-US" altLang="zh-CN" sz="2400" dirty="0">
              <a:solidFill>
                <a:srgbClr val="3D589F"/>
              </a:solidFill>
            </a:endParaRPr>
          </a:p>
        </p:txBody>
      </p:sp>
      <p:sp>
        <p:nvSpPr>
          <p:cNvPr id="4" name="C_4_BD#1f5d44dc1?vcp=1&amp;pid=02eb4921c&amp;color=0,55,96&amp;vtp=1&amp;bbb=1"/>
          <p:cNvSpPr/>
          <p:nvPr/>
        </p:nvSpPr>
        <p:spPr>
          <a:xfrm>
            <a:off x="539496" y="1354796"/>
            <a:ext cx="11109960"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高考真题精讲</a:t>
            </a:r>
            <a:endParaRPr lang="en-US" altLang="zh-CN" sz="2200" dirty="0">
              <a:solidFill>
                <a:srgbClr val="003760"/>
              </a:solidFill>
            </a:endParaRPr>
          </a:p>
        </p:txBody>
      </p:sp>
      <p:sp>
        <p:nvSpPr>
          <p:cNvPr id="5" name="C_5_BD#556f18ff7?vcp=1&amp;pid=1f5d44dc1&amp;color=101,101,255&amp;vtp=1&amp;bbb=1"/>
          <p:cNvSpPr/>
          <p:nvPr/>
        </p:nvSpPr>
        <p:spPr>
          <a:xfrm>
            <a:off x="539496" y="1852854"/>
            <a:ext cx="11109960" cy="812800"/>
          </a:xfrm>
          <a:prstGeom prst="rect">
            <a:avLst/>
          </a:prstGeom>
          <a:noFill/>
          <a:ln/>
        </p:spPr>
        <p:txBody>
          <a:bodyPr wrap="none" lIns="0" tIns="0" rIns="0" bIns="0" rtlCol="0" anchor="t"/>
          <a:lstStyle/>
          <a:p>
            <a:pPr algn="l" latinLnBrk="1">
              <a:lnSpc>
                <a:spcPts val="3400"/>
              </a:lnSpc>
            </a:pPr>
            <a:r>
              <a:rPr lang="en-US" altLang="zh-CN" sz="2000" b="0" i="0" dirty="0">
                <a:solidFill>
                  <a:srgbClr val="6565FF"/>
                </a:solidFill>
                <a:latin typeface="Times New Roman" pitchFamily="34" charset="0"/>
                <a:ea typeface="微软雅黑" pitchFamily="34" charset="-122"/>
                <a:cs typeface="Times New Roman" pitchFamily="34" charset="-120"/>
              </a:rPr>
              <a:t>考点1</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Times New Roman" pitchFamily="34" charset="0"/>
                <a:ea typeface="微软雅黑" pitchFamily="34" charset="-122"/>
                <a:cs typeface="Times New Roman" pitchFamily="34" charset="-120"/>
              </a:rPr>
              <a:t>条件概率</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Times New Roman" pitchFamily="34" charset="0"/>
                <a:ea typeface="微软雅黑" pitchFamily="34" charset="-122"/>
                <a:cs typeface="Times New Roman" pitchFamily="34" charset="-120"/>
              </a:rPr>
              <a:t>考频</a:t>
            </a:r>
            <a:endParaRPr lang="en-US" altLang="zh-CN" sz="2000" dirty="0">
              <a:solidFill>
                <a:srgbClr val="6565FF"/>
              </a:solidFill>
            </a:endParaRPr>
          </a:p>
        </p:txBody>
      </p:sp>
      <mc:AlternateContent xmlns:mc="http://schemas.openxmlformats.org/markup-compatibility/2006">
        <mc:Choice xmlns:a14="http://schemas.microsoft.com/office/drawing/2010/main" Requires="a14">
          <p:sp>
            <p:nvSpPr>
              <p:cNvPr id="6" name="QC_6_BD.18_1#a8020fcd0?vaa=1&amp;vcp=1&amp;vop=1&amp;pid=556f18ff7&amp;color=36,64,97&amp;vtp=1&amp;bbb=1&amp;hb=1"/>
              <p:cNvSpPr/>
              <p:nvPr/>
            </p:nvSpPr>
            <p:spPr>
              <a:xfrm>
                <a:off x="539496" y="2286404"/>
                <a:ext cx="11109960" cy="11893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[全国甲理2023·6，5分]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某地的中学生中有</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60%</m:t>
                    </m:r>
                  </m:oMath>
                </a14:m>
                <a:r>
                  <a:rPr lang="en-US" altLang="zh-CN" sz="1800" b="0" i="0" dirty="0">
                    <a:solidFill>
                      <a:srgbClr val="244061"/>
                    </a:solidFill>
                    <a:latin typeface="Times New Roman" pitchFamily="34" charset="0"/>
                    <a:ea typeface="微软雅黑" pitchFamily="34" charset="-122"/>
                    <a:cs typeface="Times New Roman" pitchFamily="34" charset="-120"/>
                  </a:rPr>
                  <a:t>的同学爱好滑冰，</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50%</m:t>
                    </m:r>
                  </m:oMath>
                </a14:m>
                <a:r>
                  <a:rPr lang="en-US" altLang="zh-CN" sz="1800" b="0" i="0" dirty="0">
                    <a:solidFill>
                      <a:srgbClr val="244061"/>
                    </a:solidFill>
                    <a:latin typeface="Times New Roman" pitchFamily="34" charset="0"/>
                    <a:ea typeface="微软雅黑" pitchFamily="34" charset="-122"/>
                    <a:cs typeface="Times New Roman" pitchFamily="34" charset="-120"/>
                  </a:rPr>
                  <a:t>的同学爱好滑雪，</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70%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的同学爱好</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滑冰或爱好滑雪</a:t>
                </a:r>
                <a:r>
                  <a:rPr lang="en-US" altLang="zh-CN" sz="1800" b="0" i="0" dirty="0">
                    <a:solidFill>
                      <a:srgbClr val="244061"/>
                    </a:solidFill>
                    <a:latin typeface="Times New Roman" pitchFamily="34" charset="0"/>
                    <a:ea typeface="微软雅黑" pitchFamily="34" charset="-122"/>
                    <a:cs typeface="Times New Roman" pitchFamily="34" charset="-120"/>
                  </a:rPr>
                  <a:t>.在该地的中学生中随机调查一位同学，若该同学爱好滑雪</a:t>
                </a:r>
                <a:r>
                  <a:rPr lang="en-US" altLang="zh-CN" sz="1800" b="0" i="0">
                    <a:solidFill>
                      <a:srgbClr val="244061"/>
                    </a:solidFill>
                    <a:latin typeface="Times New Roman" pitchFamily="34" charset="0"/>
                    <a:ea typeface="微软雅黑" pitchFamily="34" charset="-122"/>
                    <a:cs typeface="Times New Roman" pitchFamily="34" charset="-120"/>
                  </a:rPr>
                  <a:t>，则该同学也爱好滑冰的概率为</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p:sp>
            <p:nvSpPr>
              <p:cNvPr id="6" name="QC_6_BD.18_1#a8020fcd0?vaa=1&amp;vcp=1&amp;vop=1&amp;pid=556f18ff7&amp;color=36,64,97&amp;vtp=1&amp;bbb=1&amp;hb=1"/>
              <p:cNvSpPr>
                <a:spLocks noRot="1" noChangeAspect="1" noMove="1" noResize="1" noEditPoints="1" noAdjustHandles="1" noChangeArrowheads="1" noChangeShapeType="1" noTextEdit="1"/>
              </p:cNvSpPr>
              <p:nvPr/>
            </p:nvSpPr>
            <p:spPr>
              <a:xfrm>
                <a:off x="539496" y="2286404"/>
                <a:ext cx="11109960" cy="1189355"/>
              </a:xfrm>
              <a:prstGeom prst="rect">
                <a:avLst/>
              </a:prstGeom>
              <a:blipFill>
                <a:blip r:embed="rId4"/>
                <a:stretch>
                  <a:fillRect l="-1317" r="-1262" b="-12308"/>
                </a:stretch>
              </a:blipFill>
              <a:ln/>
            </p:spPr>
            <p:txBody>
              <a:bodyPr/>
              <a:lstStyle/>
              <a:p>
                <a:r>
                  <a:rPr lang="zh-CN" altLang="en-US">
                    <a:noFill/>
                  </a:rPr>
                  <a:t> </a:t>
                </a:r>
              </a:p>
            </p:txBody>
          </p:sp>
        </mc:Fallback>
      </mc:AlternateContent>
      <p:sp>
        <p:nvSpPr>
          <p:cNvPr id="7" name="QC_6_AN.20_1#a8020fcd0.bracket?vaa=1&amp;vcp=1&amp;vop=1&amp;pid=556f18ff7&amp;color=36,64,97&amp;vpa=1&amp;vtp=1"/>
          <p:cNvSpPr/>
          <p:nvPr/>
        </p:nvSpPr>
        <p:spPr>
          <a:xfrm>
            <a:off x="701421" y="3201884"/>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p:sp>
        <p:nvSpPr>
          <p:cNvPr id="8" name="QC_6_BD.18_2#a8020fcd0.choices?vaa=1&amp;vcp=1&amp;vop=1&amp;pid=556f18ff7&amp;color=36,64,97&amp;vtp=1&amp;bbb=1"/>
          <p:cNvSpPr/>
          <p:nvPr/>
        </p:nvSpPr>
        <p:spPr>
          <a:xfrm>
            <a:off x="539496" y="3518304"/>
            <a:ext cx="11109960" cy="360680"/>
          </a:xfrm>
          <a:prstGeom prst="rect">
            <a:avLst/>
          </a:prstGeom>
          <a:noFill/>
          <a:ln/>
        </p:spPr>
        <p:txBody>
          <a:bodyPr wrap="none" lIns="0" tIns="0" rIns="0" bIns="0" rtlCol="0" anchor="t"/>
          <a:lstStyle/>
          <a:p>
            <a:pPr latinLnBrk="1">
              <a:lnSpc>
                <a:spcPts val="32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r>
              <a:rPr lang="en-US" altLang="zh-CN" sz="1800" b="0" i="0">
                <a:solidFill>
                  <a:srgbClr val="244061"/>
                </a:solidFill>
                <a:latin typeface="Times New Roman" pitchFamily="34" charset="0"/>
                <a:ea typeface="微软雅黑" pitchFamily="34" charset="-122"/>
                <a:cs typeface="Times New Roman" pitchFamily="34" charset="-120"/>
              </a:rPr>
              <a:t>.0.8</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B.0.6</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C.0.5</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.0.4</a:t>
            </a:r>
            <a:endParaRPr lang="en-US" altLang="zh-CN" sz="1800" dirty="0">
              <a:solidFill>
                <a:srgbClr val="244061"/>
              </a:solidFill>
            </a:endParaRPr>
          </a:p>
        </p:txBody>
      </p:sp>
      <mc:AlternateContent xmlns:mc="http://schemas.openxmlformats.org/markup-compatibility/2006">
        <mc:Choice xmlns:a14="http://schemas.microsoft.com/office/drawing/2010/main" Requires="a14">
          <p:sp>
            <p:nvSpPr>
              <p:cNvPr id="9" name="QC_6_AS.19_1#a8020fcd0?vaa=1&amp;vcp=1&amp;vop=1&amp;pid=556f18ff7&amp;color=36,64,97&amp;vtp=1&amp;bbb=1&amp;hb=1"/>
              <p:cNvSpPr/>
              <p:nvPr/>
            </p:nvSpPr>
            <p:spPr>
              <a:xfrm>
                <a:off x="539496" y="3938611"/>
                <a:ext cx="11109960" cy="170180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从该地的中学生中任取一名学生，记A表示事件：“取到的学生爱好滑冰”，B表示事件</a:t>
                </a:r>
                <a:r>
                  <a:rPr lang="en-US" altLang="zh-CN" sz="1800" b="0" i="0">
                    <a:solidFill>
                      <a:srgbClr val="003760"/>
                    </a:solidFill>
                    <a:latin typeface="Times New Roman" pitchFamily="34" charset="0"/>
                    <a:ea typeface="微软雅黑" pitchFamily="34" charset="-122"/>
                    <a:cs typeface="Times New Roman" pitchFamily="34" charset="-120"/>
                  </a:rPr>
                  <a:t>：“取到的学生</a:t>
                </a:r>
              </a:p>
              <a:p>
                <a:pPr latinLnBrk="1">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爱好滑雪</a:t>
                </a:r>
                <a:r>
                  <a:rPr lang="en-US" altLang="zh-CN" sz="1800" b="0" i="0" dirty="0">
                    <a:solidFill>
                      <a:srgbClr val="003760"/>
                    </a:solidFill>
                    <a:latin typeface="Times New Roman" pitchFamily="34" charset="0"/>
                    <a:ea typeface="微软雅黑" pitchFamily="34" charset="-122"/>
                    <a:cs typeface="Times New Roman" pitchFamily="34" charset="-120"/>
                  </a:rPr>
                  <a:t>”.由题设知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)=0.6</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)=0.5</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)=0.7</m:t>
                    </m:r>
                  </m:oMath>
                </a14:m>
                <a:r>
                  <a:rPr lang="en-US" altLang="zh-CN" sz="1800" b="0" i="0" dirty="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，得</a:t>
                </a:r>
              </a:p>
              <a:p>
                <a:pPr latinLnBrk="1">
                  <a:lnSpc>
                    <a:spcPts val="32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𝐴𝐵</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𝐴</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)=0.6+0.5−0.7=0.4.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800"/>
                  </a:lnSpc>
                </a:pPr>
                <a:r>
                  <a:rPr lang="en-US" altLang="zh-CN" b="0" i="0">
                    <a:solidFill>
                      <a:srgbClr val="003760"/>
                    </a:solidFill>
                    <a:latin typeface="Times New Roman" pitchFamily="34" charset="0"/>
                    <a:ea typeface="微软雅黑" pitchFamily="34" charset="-122"/>
                    <a:cs typeface="Times New Roman" pitchFamily="34" charset="-120"/>
                  </a:rPr>
                  <a:t>故所求的概率为</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𝑃</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𝐵</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𝑃</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𝐴𝐵</m:t>
                        </m:r>
                        <m:r>
                          <a:rPr lang="en-US" altLang="zh-CN" b="0" i="0">
                            <a:solidFill>
                              <a:srgbClr val="003760"/>
                            </a:solidFill>
                            <a:latin typeface="Cambria Math" pitchFamily="34" charset="0"/>
                            <a:ea typeface="Cambria Math" pitchFamily="34" charset="-122"/>
                            <a:cs typeface="Cambria Math" pitchFamily="34" charset="-120"/>
                          </a:rPr>
                          <m:t>)</m:t>
                        </m:r>
                      </m:num>
                      <m:den>
                        <m:r>
                          <a:rPr lang="en-US" altLang="zh-CN" b="0" i="0">
                            <a:solidFill>
                              <a:srgbClr val="003760"/>
                            </a:solidFill>
                            <a:latin typeface="Cambria Math" pitchFamily="34" charset="0"/>
                            <a:ea typeface="Cambria Math" pitchFamily="34" charset="-122"/>
                            <a:cs typeface="Cambria Math" pitchFamily="34" charset="-120"/>
                          </a:rPr>
                          <m:t>𝑃</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𝐵</m:t>
                        </m:r>
                        <m:r>
                          <a:rPr lang="en-US" altLang="zh-CN" b="0" i="0">
                            <a:solidFill>
                              <a:srgbClr val="003760"/>
                            </a:solidFill>
                            <a:latin typeface="Cambria Math" pitchFamily="34" charset="0"/>
                            <a:ea typeface="Cambria Math" pitchFamily="34" charset="-122"/>
                            <a:cs typeface="Cambria Math" pitchFamily="34" charset="-120"/>
                          </a:rPr>
                          <m:t>)</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0.4</m:t>
                        </m:r>
                      </m:num>
                      <m:den>
                        <m:r>
                          <a:rPr lang="en-US" altLang="zh-CN" b="0" i="0">
                            <a:solidFill>
                              <a:srgbClr val="003760"/>
                            </a:solidFill>
                            <a:latin typeface="Cambria Math" pitchFamily="34" charset="0"/>
                            <a:ea typeface="Cambria Math" pitchFamily="34" charset="-122"/>
                            <a:cs typeface="Cambria Math" pitchFamily="34" charset="-120"/>
                          </a:rPr>
                          <m:t>0.5</m:t>
                        </m:r>
                      </m:den>
                    </m:f>
                    <m:r>
                      <a:rPr lang="en-US" altLang="zh-CN" b="0" i="0" smtClean="0">
                        <a:solidFill>
                          <a:srgbClr val="003760"/>
                        </a:solidFill>
                        <a:latin typeface="Cambria Math" pitchFamily="34" charset="0"/>
                        <a:ea typeface="Cambria Math" pitchFamily="34" charset="-122"/>
                        <a:cs typeface="Cambria Math" pitchFamily="34" charset="-120"/>
                      </a:rPr>
                      <m:t>=0</m:t>
                    </m:r>
                    <m:r>
                      <a:rPr lang="en-US" altLang="zh-CN" b="0" i="0">
                        <a:solidFill>
                          <a:srgbClr val="003760"/>
                        </a:solidFill>
                        <a:latin typeface="Cambria Math" pitchFamily="34" charset="0"/>
                        <a:ea typeface="Cambria Math" pitchFamily="34" charset="-122"/>
                        <a:cs typeface="Cambria Math" pitchFamily="34" charset="-120"/>
                      </a:rPr>
                      <m:t>.8.</m:t>
                    </m:r>
                  </m:oMath>
                </a14:m>
                <a:r>
                  <a:rPr lang="en-US" altLang="zh-CN" b="0" i="0" dirty="0">
                    <a:solidFill>
                      <a:srgbClr val="003760"/>
                    </a:solidFill>
                    <a:latin typeface="Times New Roman" pitchFamily="34" charset="0"/>
                    <a:ea typeface="微软雅黑" pitchFamily="34" charset="-122"/>
                    <a:cs typeface="Times New Roman" pitchFamily="34" charset="-120"/>
                  </a:rPr>
                  <a:t>故选</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A</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p:sp>
            <p:nvSpPr>
              <p:cNvPr id="9" name="QC_6_AS.19_1#a8020fcd0?vaa=1&amp;vcp=1&amp;vop=1&amp;pid=556f18ff7&amp;color=36,64,97&amp;vtp=1&amp;bbb=1&amp;hb=1"/>
              <p:cNvSpPr>
                <a:spLocks noRot="1" noChangeAspect="1" noMove="1" noResize="1" noEditPoints="1" noAdjustHandles="1" noChangeArrowheads="1" noChangeShapeType="1" noTextEdit="1"/>
              </p:cNvSpPr>
              <p:nvPr/>
            </p:nvSpPr>
            <p:spPr>
              <a:xfrm>
                <a:off x="539496" y="3938611"/>
                <a:ext cx="11109960" cy="1701800"/>
              </a:xfrm>
              <a:prstGeom prst="rect">
                <a:avLst/>
              </a:prstGeom>
              <a:blipFill>
                <a:blip r:embed="rId5"/>
                <a:stretch>
                  <a:fillRect l="-1317" b="-465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anim calcmode="lin" valueType="num">
                                      <p:cBhvr>
                                        <p:cTn id="8" dur="500" fill="hold"/>
                                        <p:tgtEl>
                                          <p:spTgt spid="9">
                                            <p:bg/>
                                          </p:spTgt>
                                        </p:tgtEl>
                                        <p:attrNameLst>
                                          <p:attrName>ppt_x</p:attrName>
                                        </p:attrNameLst>
                                      </p:cBhvr>
                                      <p:tavLst>
                                        <p:tav tm="0">
                                          <p:val>
                                            <p:strVal val="#ppt_x"/>
                                          </p:val>
                                        </p:tav>
                                        <p:tav tm="100000">
                                          <p:val>
                                            <p:strVal val="#ppt_x"/>
                                          </p:val>
                                        </p:tav>
                                      </p:tavLst>
                                    </p:anim>
                                    <p:anim calcmode="lin" valueType="num">
                                      <p:cBhvr>
                                        <p:cTn id="9" dur="500" fill="hold"/>
                                        <p:tgtEl>
                                          <p:spTgt spid="9">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Effect transition="in" filter="fade">
                                      <p:cBhvr>
                                        <p:cTn id="17" dur="500"/>
                                        <p:tgtEl>
                                          <p:spTgt spid="9">
                                            <p:txEl>
                                              <p:pRg st="1" end="1"/>
                                            </p:txEl>
                                          </p:spTgt>
                                        </p:tgtEl>
                                      </p:cBhvr>
                                    </p:animEffect>
                                    <p:anim calcmode="lin" valueType="num">
                                      <p:cBhvr>
                                        <p:cTn id="18"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9">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Effect transition="in" filter="fade">
                                      <p:cBhvr>
                                        <p:cTn id="22" dur="500"/>
                                        <p:tgtEl>
                                          <p:spTgt spid="9">
                                            <p:txEl>
                                              <p:pRg st="2" end="2"/>
                                            </p:txEl>
                                          </p:spTgt>
                                        </p:tgtEl>
                                      </p:cBhvr>
                                    </p:animEffect>
                                    <p:anim calcmode="lin" valueType="num">
                                      <p:cBhvr>
                                        <p:cTn id="2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9">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animEffect transition="in" filter="fade">
                                      <p:cBhvr>
                                        <p:cTn id="27" dur="500"/>
                                        <p:tgtEl>
                                          <p:spTgt spid="9">
                                            <p:txEl>
                                              <p:pRg st="3" end="3"/>
                                            </p:txEl>
                                          </p:spTgt>
                                        </p:tgtEl>
                                      </p:cBhvr>
                                    </p:animEffect>
                                    <p:anim calcmode="lin" valueType="num">
                                      <p:cBhvr>
                                        <p:cTn id="28"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anim calcmode="lin" valueType="num">
                                      <p:cBhvr>
                                        <p:cTn id="35" dur="500" fill="hold"/>
                                        <p:tgtEl>
                                          <p:spTgt spid="7">
                                            <p:bg/>
                                          </p:spTgt>
                                        </p:tgtEl>
                                        <p:attrNameLst>
                                          <p:attrName>ppt_x</p:attrName>
                                        </p:attrNameLst>
                                      </p:cBhvr>
                                      <p:tavLst>
                                        <p:tav tm="0">
                                          <p:val>
                                            <p:strVal val="#ppt_x"/>
                                          </p:val>
                                        </p:tav>
                                        <p:tav tm="100000">
                                          <p:val>
                                            <p:strVal val="#ppt_x"/>
                                          </p:val>
                                        </p:tav>
                                      </p:tavLst>
                                    </p:anim>
                                    <p:anim calcmode="lin" valueType="num">
                                      <p:cBhvr>
                                        <p:cTn id="36" dur="500" fill="hold"/>
                                        <p:tgtEl>
                                          <p:spTgt spid="7">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7">
                                            <p:txEl>
                                              <p:pRg st="0" end="0"/>
                                            </p:txEl>
                                          </p:spTgt>
                                        </p:tgtEl>
                                        <p:attrNameLst>
                                          <p:attrName>style.visibility</p:attrName>
                                        </p:attrNameLst>
                                      </p:cBhvr>
                                      <p:to>
                                        <p:strVal val="visible"/>
                                      </p:to>
                                    </p:set>
                                    <p:animEffect transition="in" filter="fade">
                                      <p:cBhvr>
                                        <p:cTn id="39" dur="500"/>
                                        <p:tgtEl>
                                          <p:spTgt spid="7">
                                            <p:txEl>
                                              <p:pRg st="0" end="0"/>
                                            </p:txEl>
                                          </p:spTgt>
                                        </p:tgtEl>
                                      </p:cBhvr>
                                    </p:animEffect>
                                    <p:anim calcmode="lin" valueType="num">
                                      <p:cBhvr>
                                        <p:cTn id="4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9"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B_6_BD.22_1#7f087e71a?vaa=1&amp;vcp=1&amp;vop=1&amp;pid=556f18ff7&amp;color=36,64,97&amp;vtp=1&amp;bt=1&amp;bbb=1&amp;hb=1"/>
          <p:cNvSpPr/>
          <p:nvPr/>
        </p:nvSpPr>
        <p:spPr>
          <a:xfrm>
            <a:off x="539496" y="1989282"/>
            <a:ext cx="11109960" cy="16084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[天津2024·13，5分]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某校组织学生参加农业实践活动，期间安排了劳动技能比赛，比赛共5个项目</a:t>
            </a:r>
            <a:r>
              <a:rPr lang="en-US" altLang="zh-CN" sz="1800" b="0" i="0">
                <a:solidFill>
                  <a:srgbClr val="244061"/>
                </a:solidFill>
                <a:latin typeface="Times New Roman" pitchFamily="34" charset="0"/>
                <a:ea typeface="微软雅黑" pitchFamily="34" charset="-122"/>
                <a:cs typeface="Times New Roman" pitchFamily="34" charset="-120"/>
              </a:rPr>
              <a:t>，分别</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为整地做畦</a:t>
            </a:r>
            <a:r>
              <a:rPr lang="en-US" altLang="zh-CN" sz="1800" b="0" i="0" dirty="0">
                <a:solidFill>
                  <a:srgbClr val="244061"/>
                </a:solidFill>
                <a:latin typeface="Times New Roman" pitchFamily="34" charset="0"/>
                <a:ea typeface="微软雅黑" pitchFamily="34" charset="-122"/>
                <a:cs typeface="Times New Roman" pitchFamily="34" charset="-120"/>
              </a:rPr>
              <a:t>、旱田播种、作物移栽、田间灌溉、藤架搭建，规定每人参加其中3个项目</a:t>
            </a:r>
            <a:r>
              <a:rPr lang="en-US" altLang="zh-CN" sz="1800" b="0" i="0">
                <a:solidFill>
                  <a:srgbClr val="244061"/>
                </a:solidFill>
                <a:latin typeface="Times New Roman" pitchFamily="34" charset="0"/>
                <a:ea typeface="微软雅黑" pitchFamily="34" charset="-122"/>
                <a:cs typeface="Times New Roman" pitchFamily="34" charset="-120"/>
              </a:rPr>
              <a:t>.假设每人参加每个项目</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的可能性相同</a:t>
            </a:r>
            <a:r>
              <a:rPr lang="en-US" altLang="zh-CN" sz="1800" b="0" i="0" dirty="0">
                <a:solidFill>
                  <a:srgbClr val="244061"/>
                </a:solidFill>
                <a:latin typeface="Times New Roman" pitchFamily="34" charset="0"/>
                <a:ea typeface="微软雅黑" pitchFamily="34" charset="-122"/>
                <a:cs typeface="Times New Roman" pitchFamily="34" charset="-120"/>
              </a:rPr>
              <a:t>，则甲同学参加“整地做畦</a:t>
            </a:r>
            <a:r>
              <a:rPr lang="en-US" altLang="zh-CN" sz="1800" b="0" i="0">
                <a:solidFill>
                  <a:srgbClr val="244061"/>
                </a:solidFill>
                <a:latin typeface="Times New Roman" pitchFamily="34" charset="0"/>
                <a:ea typeface="微软雅黑" pitchFamily="34" charset="-122"/>
                <a:cs typeface="Times New Roman" pitchFamily="34" charset="-120"/>
              </a:rPr>
              <a:t>”项目的概率为</a:t>
            </a:r>
            <a:r>
              <a:rPr lang="en-US" altLang="zh-CN" sz="1800" i="0">
                <a:solidFill>
                  <a:srgbClr val="244061"/>
                </a:solidFill>
                <a:latin typeface="SimSun" pitchFamily="34" charset="0"/>
                <a:ea typeface="SimSun" pitchFamily="34" charset="-122"/>
                <a:cs typeface="SimSun" pitchFamily="34" charset="-120"/>
              </a:rPr>
              <a:t>__</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已知乙同学参加的3个项目中有“整地做畦</a:t>
            </a:r>
            <a:r>
              <a:rPr lang="en-US" altLang="zh-CN" sz="1800" b="0" i="0">
                <a:solidFill>
                  <a:srgbClr val="244061"/>
                </a:solidFill>
                <a:latin typeface="Times New Roman" pitchFamily="34" charset="0"/>
                <a:ea typeface="微软雅黑" pitchFamily="34" charset="-122"/>
                <a:cs typeface="Times New Roman" pitchFamily="34" charset="-120"/>
              </a:rPr>
              <a:t>”，则他还</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参加</a:t>
            </a:r>
            <a:r>
              <a:rPr lang="en-US" altLang="zh-CN" b="0" i="0" dirty="0">
                <a:solidFill>
                  <a:srgbClr val="244061"/>
                </a:solidFill>
                <a:latin typeface="Times New Roman" pitchFamily="34" charset="0"/>
                <a:ea typeface="微软雅黑" pitchFamily="34" charset="-122"/>
                <a:cs typeface="Times New Roman" pitchFamily="34" charset="-120"/>
              </a:rPr>
              <a:t>“田间灌溉</a:t>
            </a:r>
            <a:r>
              <a:rPr lang="en-US" altLang="zh-CN" b="0" i="0">
                <a:solidFill>
                  <a:srgbClr val="244061"/>
                </a:solidFill>
                <a:latin typeface="Times New Roman" pitchFamily="34" charset="0"/>
                <a:ea typeface="微软雅黑" pitchFamily="34" charset="-122"/>
                <a:cs typeface="Times New Roman" pitchFamily="34" charset="-120"/>
              </a:rPr>
              <a:t>”项目的概率为</a:t>
            </a:r>
            <a:r>
              <a:rPr lang="en-US" altLang="zh-CN" i="0">
                <a:solidFill>
                  <a:srgbClr val="244061"/>
                </a:solidFill>
                <a:latin typeface="SimSun" pitchFamily="34" charset="0"/>
                <a:ea typeface="SimSun" pitchFamily="34" charset="-122"/>
                <a:cs typeface="SimSun" pitchFamily="34" charset="-120"/>
              </a:rPr>
              <a:t>__</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AlternateContent xmlns:mc="http://schemas.openxmlformats.org/markup-compatibility/2006">
        <mc:Choice xmlns:a14="http://schemas.microsoft.com/office/drawing/2010/main" Requires="a14">
          <p:sp>
            <p:nvSpPr>
              <p:cNvPr id="3" name="QB_6_AN.24_1#7f087e71a.blank?vaa=1&amp;vcp=1&amp;vop=1&amp;pid=556f18ff7&amp;color=36,64,97&amp;vpa=2&amp;vtp=1&amp;bbb=1&amp;rh=30.68"/>
              <p:cNvSpPr/>
              <p:nvPr/>
            </p:nvSpPr>
            <p:spPr>
              <a:xfrm>
                <a:off x="6017958" y="2748235"/>
                <a:ext cx="214313" cy="389636"/>
              </a:xfrm>
              <a:prstGeom prst="rect">
                <a:avLst/>
              </a:prstGeom>
              <a:noFill/>
              <a:ln/>
            </p:spPr>
            <p:txBody>
              <a:bodyPr wrap="none" lIns="0" tIns="0" rIns="0" bIns="0" rtlCol="0" anchor="t"/>
              <a:lstStyle/>
              <a:p>
                <a:pPr algn="ctr" latinLnBrk="1">
                  <a:lnSpc>
                    <a:spcPts val="3100"/>
                  </a:lnSpc>
                </a:pPr>
                <a14:m>
                  <m:oMath xmlns:m="http://schemas.openxmlformats.org/officeDocument/2006/math">
                    <m:f>
                      <m:f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3</m:t>
                        </m:r>
                      </m:num>
                      <m:den>
                        <m:r>
                          <a:rPr lang="en-US" altLang="zh-CN" b="0" i="0">
                            <a:solidFill>
                              <a:srgbClr val="6565FF"/>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p:sp>
            <p:nvSpPr>
              <p:cNvPr id="3" name="QB_6_AN.24_1#7f087e71a.blank?vaa=1&amp;vcp=1&amp;vop=1&amp;pid=556f18ff7&amp;color=36,64,97&amp;vpa=2&amp;vtp=1&amp;bbb=1&amp;rh=30.68"/>
              <p:cNvSpPr>
                <a:spLocks noRot="1" noChangeAspect="1" noMove="1" noResize="1" noEditPoints="1" noAdjustHandles="1" noChangeArrowheads="1" noChangeShapeType="1" noTextEdit="1"/>
              </p:cNvSpPr>
              <p:nvPr/>
            </p:nvSpPr>
            <p:spPr>
              <a:xfrm>
                <a:off x="6017958" y="2748235"/>
                <a:ext cx="214313" cy="389636"/>
              </a:xfrm>
              <a:prstGeom prst="rect">
                <a:avLst/>
              </a:prstGeom>
              <a:blipFill>
                <a:blip r:embed="rId3"/>
                <a:stretch>
                  <a:fillRect b="-1406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25_1#7f087e71a.blank?vaa=1&amp;vcp=1&amp;vop=1&amp;pid=556f18ff7&amp;color=36,64,97&amp;vpa=3&amp;vtp=1&amp;bbb=1&amp;rh=30.5"/>
              <p:cNvSpPr/>
              <p:nvPr/>
            </p:nvSpPr>
            <p:spPr>
              <a:xfrm>
                <a:off x="3503358" y="3155523"/>
                <a:ext cx="214313" cy="387350"/>
              </a:xfrm>
              <a:prstGeom prst="rect">
                <a:avLst/>
              </a:prstGeom>
              <a:noFill/>
              <a:ln/>
            </p:spPr>
            <p:txBody>
              <a:bodyPr wrap="none" lIns="0" tIns="0" rIns="0" bIns="0" rtlCol="0" anchor="t"/>
              <a:lstStyle/>
              <a:p>
                <a:pPr algn="ctr" latinLnBrk="1">
                  <a:lnSpc>
                    <a:spcPts val="3100"/>
                  </a:lnSpc>
                </a:pPr>
                <a14:m>
                  <m:oMath xmlns:m="http://schemas.openxmlformats.org/officeDocument/2006/math">
                    <m:f>
                      <m:f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p:sp>
            <p:nvSpPr>
              <p:cNvPr id="4" name="QB_6_AN.25_1#7f087e71a.blank?vaa=1&amp;vcp=1&amp;vop=1&amp;pid=556f18ff7&amp;color=36,64,97&amp;vpa=3&amp;vtp=1&amp;bbb=1&amp;rh=30.5"/>
              <p:cNvSpPr>
                <a:spLocks noRot="1" noChangeAspect="1" noMove="1" noResize="1" noEditPoints="1" noAdjustHandles="1" noChangeArrowheads="1" noChangeShapeType="1" noTextEdit="1"/>
              </p:cNvSpPr>
              <p:nvPr/>
            </p:nvSpPr>
            <p:spPr>
              <a:xfrm>
                <a:off x="3503358" y="3155523"/>
                <a:ext cx="214313" cy="387350"/>
              </a:xfrm>
              <a:prstGeom prst="rect">
                <a:avLst/>
              </a:prstGeom>
              <a:blipFill>
                <a:blip r:embed="rId4"/>
                <a:stretch>
                  <a:fillRect b="-1746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23_1#7f087e71a?vaa=1&amp;vcp=1&amp;vop=1&amp;pid=556f18ff7&amp;color=36,64,97&amp;vtp=1&amp;bbb=1&amp;hb=1"/>
              <p:cNvSpPr/>
              <p:nvPr/>
            </p:nvSpPr>
            <p:spPr>
              <a:xfrm>
                <a:off x="539496" y="3598626"/>
                <a:ext cx="11109960" cy="1498600"/>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甲同学从5个项目中选3个参加，全部的情况有</a:t>
                </a:r>
                <a14:m>
                  <m:oMath xmlns:m="http://schemas.openxmlformats.org/officeDocument/2006/math">
                    <m:sSubSup>
                      <m:sSubSupPr>
                        <m:ctrlPr>
                          <a:rPr lang="en-US" altLang="zh-CN" sz="1800" b="0"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5</m:t>
                        </m:r>
                      </m:sub>
                      <m:sup>
                        <m:r>
                          <a:rPr lang="en-US" altLang="zh-CN" sz="1800" b="0" i="0">
                            <a:solidFill>
                              <a:srgbClr val="003760"/>
                            </a:solidFill>
                            <a:latin typeface="Cambria Math" pitchFamily="34" charset="0"/>
                            <a:ea typeface="Cambria Math" pitchFamily="34" charset="-122"/>
                            <a:cs typeface="Cambria Math" pitchFamily="34" charset="-120"/>
                          </a:rPr>
                          <m:t>3</m:t>
                        </m:r>
                      </m:sup>
                    </m:sSubSup>
                  </m:oMath>
                </a14:m>
                <a:r>
                  <a:rPr lang="en-US" altLang="zh-CN" sz="1800" b="0" i="0" dirty="0">
                    <a:solidFill>
                      <a:srgbClr val="003760"/>
                    </a:solidFill>
                    <a:latin typeface="Times New Roman" pitchFamily="34" charset="0"/>
                    <a:ea typeface="微软雅黑" pitchFamily="34" charset="-122"/>
                    <a:cs typeface="Times New Roman" pitchFamily="34" charset="-120"/>
                  </a:rPr>
                  <a:t>种，参加“整地做畦”项目的情况有</a:t>
                </a:r>
                <a14:m>
                  <m:oMath xmlns:m="http://schemas.openxmlformats.org/officeDocument/2006/math">
                    <m:sSubSup>
                      <m:sSubSupPr>
                        <m:ctrlPr>
                          <a:rPr lang="en-US" altLang="zh-CN" sz="1800" b="0"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4</m:t>
                        </m:r>
                      </m:sub>
                      <m:sup>
                        <m:r>
                          <a:rPr lang="en-US" altLang="zh-CN" sz="1800" b="0" i="0">
                            <a:solidFill>
                              <a:srgbClr val="003760"/>
                            </a:solidFill>
                            <a:latin typeface="Cambria Math" pitchFamily="34" charset="0"/>
                            <a:ea typeface="Cambria Math" pitchFamily="34" charset="-122"/>
                            <a:cs typeface="Cambria Math" pitchFamily="34" charset="-120"/>
                          </a:rPr>
                          <m:t>2</m:t>
                        </m:r>
                      </m:sup>
                    </m:sSubSup>
                  </m:oMath>
                </a14:m>
                <a:r>
                  <a:rPr lang="en-US" altLang="zh-CN" sz="1800" b="0" i="0" dirty="0">
                    <a:solidFill>
                      <a:srgbClr val="003760"/>
                    </a:solidFill>
                    <a:latin typeface="Times New Roman" pitchFamily="34" charset="0"/>
                    <a:ea typeface="微软雅黑" pitchFamily="34" charset="-122"/>
                    <a:cs typeface="Times New Roman" pitchFamily="34" charset="-120"/>
                  </a:rPr>
                  <a:t>种，</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甲同学参</a:t>
                </a:r>
              </a:p>
              <a:p>
                <a:pPr latinLnBrk="1">
                  <a:lnSpc>
                    <a:spcPts val="4200"/>
                  </a:lnSpc>
                </a:pPr>
                <a:r>
                  <a:rPr lang="en-US" altLang="zh-CN" sz="1800" b="0" i="0">
                    <a:solidFill>
                      <a:srgbClr val="003760"/>
                    </a:solidFill>
                    <a:latin typeface="Times New Roman" pitchFamily="34" charset="0"/>
                    <a:ea typeface="微软雅黑" pitchFamily="34" charset="-122"/>
                    <a:cs typeface="Times New Roman" pitchFamily="34" charset="-120"/>
                  </a:rPr>
                  <a:t>加</a:t>
                </a:r>
                <a:r>
                  <a:rPr lang="en-US" altLang="zh-CN" sz="1800" b="0" i="0" dirty="0">
                    <a:solidFill>
                      <a:srgbClr val="003760"/>
                    </a:solidFill>
                    <a:latin typeface="Times New Roman" pitchFamily="34" charset="0"/>
                    <a:ea typeface="微软雅黑" pitchFamily="34" charset="-122"/>
                    <a:cs typeface="Times New Roman" pitchFamily="34" charset="-120"/>
                  </a:rPr>
                  <a:t>“整地做畦”项目的概率为</a:t>
                </a:r>
                <a14:m>
                  <m:oMath xmlns:m="http://schemas.openxmlformats.org/officeDocument/2006/math">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4</m:t>
                            </m:r>
                          </m:sub>
                          <m:sup>
                            <m:r>
                              <a:rPr lang="en-US" altLang="zh-CN" sz="1800" b="0" i="0">
                                <a:solidFill>
                                  <a:srgbClr val="003760"/>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5</m:t>
                            </m:r>
                          </m:sub>
                          <m:sup>
                            <m:r>
                              <a:rPr lang="en-US" altLang="zh-CN" sz="1800" b="0" i="0">
                                <a:solidFill>
                                  <a:srgbClr val="003760"/>
                                </a:solidFill>
                                <a:latin typeface="Cambria Math" pitchFamily="34" charset="0"/>
                                <a:ea typeface="Cambria Math" pitchFamily="34" charset="-122"/>
                                <a:cs typeface="Cambria Math" pitchFamily="34" charset="-120"/>
                              </a:rPr>
                              <m:t>3</m:t>
                            </m:r>
                          </m:sup>
                        </m:sSubSup>
                      </m:den>
                    </m:f>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用A表示事件“乙同学参加的3个项目中有整地做畦”，用B表示事件</a:t>
                </a:r>
                <a:r>
                  <a:rPr lang="en-US" altLang="zh-CN" sz="1800" b="0" i="0">
                    <a:solidFill>
                      <a:srgbClr val="003760"/>
                    </a:solidFill>
                    <a:latin typeface="Times New Roman" pitchFamily="34" charset="0"/>
                    <a:ea typeface="微软雅黑" pitchFamily="34" charset="-122"/>
                    <a:cs typeface="Times New Roman" pitchFamily="34" charset="-120"/>
                  </a:rPr>
                  <a:t>“乙同学参</a:t>
                </a:r>
              </a:p>
              <a:p>
                <a:pPr latinLnBrk="1">
                  <a:lnSpc>
                    <a:spcPts val="4200"/>
                  </a:lnSpc>
                </a:pPr>
                <a:r>
                  <a:rPr lang="en-US" altLang="zh-CN" b="0" i="0">
                    <a:solidFill>
                      <a:srgbClr val="003760"/>
                    </a:solidFill>
                    <a:latin typeface="Times New Roman" pitchFamily="34" charset="0"/>
                    <a:ea typeface="微软雅黑" pitchFamily="34" charset="-122"/>
                    <a:cs typeface="Times New Roman" pitchFamily="34" charset="-120"/>
                  </a:rPr>
                  <a:t>加的</a:t>
                </a:r>
                <a:r>
                  <a:rPr lang="en-US" altLang="zh-CN" b="0" i="0" dirty="0">
                    <a:solidFill>
                      <a:srgbClr val="003760"/>
                    </a:solidFill>
                    <a:latin typeface="Times New Roman" pitchFamily="34" charset="0"/>
                    <a:ea typeface="微软雅黑" pitchFamily="34" charset="-122"/>
                    <a:cs typeface="Times New Roman" pitchFamily="34" charset="-120"/>
                  </a:rPr>
                  <a:t>3个项目中有田间灌溉”，则</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𝑃</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5</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𝑃</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𝐴𝐵</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sSubSup>
                          <m:sSub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SupPr>
                          <m:e>
                            <m:r>
                              <m:rPr>
                                <m:sty m:val="p"/>
                              </m:rPr>
                              <a:rPr lang="en-US" altLang="zh-CN" b="0" i="0">
                                <a:solidFill>
                                  <a:srgbClr val="003760"/>
                                </a:solidFill>
                                <a:latin typeface="Cambria Math" pitchFamily="34" charset="0"/>
                                <a:ea typeface="Cambria Math" pitchFamily="34" charset="-122"/>
                                <a:cs typeface="Cambria Math" pitchFamily="34" charset="-120"/>
                              </a:rPr>
                              <m:t>C</m:t>
                            </m:r>
                          </m:e>
                          <m:sub>
                            <m:r>
                              <a:rPr lang="en-US" altLang="zh-CN" b="0" i="0">
                                <a:solidFill>
                                  <a:srgbClr val="003760"/>
                                </a:solidFill>
                                <a:latin typeface="Cambria Math" pitchFamily="34" charset="0"/>
                                <a:ea typeface="Cambria Math" pitchFamily="34" charset="-122"/>
                                <a:cs typeface="Cambria Math" pitchFamily="34" charset="-120"/>
                              </a:rPr>
                              <m:t>3</m:t>
                            </m:r>
                          </m:sub>
                          <m:sup>
                            <m:r>
                              <a:rPr lang="en-US" altLang="zh-CN" b="0" i="0">
                                <a:solidFill>
                                  <a:srgbClr val="003760"/>
                                </a:solidFill>
                                <a:latin typeface="Cambria Math" pitchFamily="34" charset="0"/>
                                <a:ea typeface="Cambria Math" pitchFamily="34" charset="-122"/>
                                <a:cs typeface="Cambria Math" pitchFamily="34" charset="-120"/>
                              </a:rPr>
                              <m:t>1</m:t>
                            </m:r>
                          </m:sup>
                        </m:sSubSup>
                      </m:num>
                      <m:den>
                        <m:sSubSup>
                          <m:sSubSupPr>
                            <m:ctrlPr>
                              <a:rPr lang="en-US" altLang="zh-CN"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3760"/>
                                </a:solidFill>
                                <a:latin typeface="Cambria Math" pitchFamily="34" charset="0"/>
                                <a:ea typeface="Cambria Math" pitchFamily="34" charset="-122"/>
                                <a:cs typeface="Cambria Math" pitchFamily="34" charset="-120"/>
                              </a:rPr>
                              <m:t>C</m:t>
                            </m:r>
                          </m:e>
                          <m:sub>
                            <m:r>
                              <a:rPr lang="en-US" altLang="zh-CN" b="0" i="0">
                                <a:solidFill>
                                  <a:srgbClr val="003760"/>
                                </a:solidFill>
                                <a:latin typeface="Cambria Math" pitchFamily="34" charset="0"/>
                                <a:ea typeface="Cambria Math" pitchFamily="34" charset="-122"/>
                                <a:cs typeface="Cambria Math" pitchFamily="34" charset="-120"/>
                              </a:rPr>
                              <m:t>5</m:t>
                            </m:r>
                          </m:sub>
                          <m:sup>
                            <m:r>
                              <a:rPr lang="en-US" altLang="zh-CN" b="0" i="0">
                                <a:solidFill>
                                  <a:srgbClr val="003760"/>
                                </a:solidFill>
                                <a:latin typeface="Cambria Math" pitchFamily="34" charset="0"/>
                                <a:ea typeface="Cambria Math" pitchFamily="34" charset="-122"/>
                                <a:cs typeface="Cambria Math" pitchFamily="34" charset="-120"/>
                              </a:rPr>
                              <m:t>3</m:t>
                            </m:r>
                          </m:sup>
                        </m:sSubSup>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3</m:t>
                        </m:r>
                      </m:num>
                      <m:den>
                        <m:r>
                          <a:rPr lang="en-US" altLang="zh-CN" b="0" i="0">
                            <a:solidFill>
                              <a:srgbClr val="003760"/>
                            </a:solidFill>
                            <a:latin typeface="Cambria Math" pitchFamily="34" charset="0"/>
                            <a:ea typeface="Cambria Math" pitchFamily="34" charset="-122"/>
                            <a:cs typeface="Cambria Math" pitchFamily="34" charset="-120"/>
                          </a:rPr>
                          <m:t>10</m:t>
                        </m:r>
                      </m:den>
                    </m:f>
                  </m:oMath>
                </a14:m>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𝑃</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𝐵</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𝐴</m:t>
                    </m:r>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𝑃</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𝐴𝐵</m:t>
                        </m:r>
                        <m:r>
                          <a:rPr lang="en-US" altLang="zh-CN" b="0" i="0">
                            <a:solidFill>
                              <a:srgbClr val="003760"/>
                            </a:solidFill>
                            <a:latin typeface="Cambria Math" pitchFamily="34" charset="0"/>
                            <a:ea typeface="Cambria Math" pitchFamily="34" charset="-122"/>
                            <a:cs typeface="Cambria Math" pitchFamily="34" charset="-120"/>
                          </a:rPr>
                          <m:t>)</m:t>
                        </m:r>
                      </m:num>
                      <m:den>
                        <m:r>
                          <a:rPr lang="en-US" altLang="zh-CN" b="0" i="0">
                            <a:solidFill>
                              <a:srgbClr val="003760"/>
                            </a:solidFill>
                            <a:latin typeface="Cambria Math" pitchFamily="34" charset="0"/>
                            <a:ea typeface="Cambria Math" pitchFamily="34" charset="-122"/>
                            <a:cs typeface="Cambria Math" pitchFamily="34" charset="-120"/>
                          </a:rPr>
                          <m:t>𝑃</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𝐴</m:t>
                        </m:r>
                        <m:r>
                          <a:rPr lang="en-US" altLang="zh-CN" b="0" i="0">
                            <a:solidFill>
                              <a:srgbClr val="003760"/>
                            </a:solidFill>
                            <a:latin typeface="Cambria Math" pitchFamily="34" charset="0"/>
                            <a:ea typeface="Cambria Math" pitchFamily="34" charset="-122"/>
                            <a:cs typeface="Cambria Math" pitchFamily="34" charset="-120"/>
                          </a:rPr>
                          <m:t>)</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p:sp>
            <p:nvSpPr>
              <p:cNvPr id="5" name="QB_6_AS.23_1#7f087e71a?vaa=1&amp;vcp=1&amp;vop=1&amp;pid=556f18ff7&amp;color=36,64,97&amp;vtp=1&amp;bbb=1&amp;hb=1"/>
              <p:cNvSpPr>
                <a:spLocks noRot="1" noChangeAspect="1" noMove="1" noResize="1" noEditPoints="1" noAdjustHandles="1" noChangeArrowheads="1" noChangeShapeType="1" noTextEdit="1"/>
              </p:cNvSpPr>
              <p:nvPr/>
            </p:nvSpPr>
            <p:spPr>
              <a:xfrm>
                <a:off x="539496" y="3598626"/>
                <a:ext cx="11109960" cy="1498600"/>
              </a:xfrm>
              <a:prstGeom prst="rect">
                <a:avLst/>
              </a:prstGeom>
              <a:blipFill>
                <a:blip r:embed="rId5"/>
                <a:stretch>
                  <a:fillRect l="-1317" r="-384" b="-243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4">
                                            <p:bg/>
                                          </p:spTgt>
                                        </p:tgtEl>
                                        <p:attrNameLst>
                                          <p:attrName>style.visibility</p:attrName>
                                        </p:attrNameLst>
                                      </p:cBhvr>
                                      <p:to>
                                        <p:strVal val="visible"/>
                                      </p:to>
                                    </p:set>
                                    <p:animEffect transition="in" filter="fade">
                                      <p:cBhvr>
                                        <p:cTn id="41" dur="500"/>
                                        <p:tgtEl>
                                          <p:spTgt spid="4">
                                            <p:bg/>
                                          </p:spTgt>
                                        </p:tgtEl>
                                      </p:cBhvr>
                                    </p:animEffect>
                                    <p:anim calcmode="lin" valueType="num">
                                      <p:cBhvr>
                                        <p:cTn id="42" dur="500" fill="hold"/>
                                        <p:tgtEl>
                                          <p:spTgt spid="4">
                                            <p:bg/>
                                          </p:spTgt>
                                        </p:tgtEl>
                                        <p:attrNameLst>
                                          <p:attrName>ppt_x</p:attrName>
                                        </p:attrNameLst>
                                      </p:cBhvr>
                                      <p:tavLst>
                                        <p:tav tm="0">
                                          <p:val>
                                            <p:strVal val="#ppt_x"/>
                                          </p:val>
                                        </p:tav>
                                        <p:tav tm="100000">
                                          <p:val>
                                            <p:strVal val="#ppt_x"/>
                                          </p:val>
                                        </p:tav>
                                      </p:tavLst>
                                    </p:anim>
                                    <p:anim calcmode="lin" valueType="num">
                                      <p:cBhvr>
                                        <p:cTn id="43" dur="500" fill="hold"/>
                                        <p:tgtEl>
                                          <p:spTgt spid="4">
                                            <p:bg/>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4">
                                            <p:txEl>
                                              <p:pRg st="0" end="0"/>
                                            </p:txEl>
                                          </p:spTgt>
                                        </p:tgtEl>
                                        <p:attrNameLst>
                                          <p:attrName>style.visibility</p:attrName>
                                        </p:attrNameLst>
                                      </p:cBhvr>
                                      <p:to>
                                        <p:strVal val="visible"/>
                                      </p:to>
                                    </p:set>
                                    <p:animEffect transition="in" filter="fade">
                                      <p:cBhvr>
                                        <p:cTn id="46" dur="500"/>
                                        <p:tgtEl>
                                          <p:spTgt spid="4">
                                            <p:txEl>
                                              <p:pRg st="0" end="0"/>
                                            </p:txEl>
                                          </p:spTgt>
                                        </p:tgtEl>
                                      </p:cBhvr>
                                    </p:animEffect>
                                    <p:anim calcmode="lin" valueType="num">
                                      <p:cBhvr>
                                        <p:cTn id="4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8"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pic>
        <p:nvPicPr>
          <p:cNvPr id="2" name="QO_6_BD.27_1#cd094f80b?htil=1&amp;vcp=1&amp;vop=1&amp;pid=556f18ff7&amp;color=36,64,97&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587142" y="1614315"/>
            <a:ext cx="2962656" cy="2450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O_6_BD.27_2#cd094f80b?htil=1&amp;vcp=1&amp;vop=1&amp;pid=556f18ff7&amp;color=36,64,97&amp;vtp=1&amp;bt=1&amp;bbb=1&amp;hb=1&amp;hs=1"/>
          <p:cNvSpPr/>
          <p:nvPr/>
        </p:nvSpPr>
        <p:spPr>
          <a:xfrm>
            <a:off x="539496" y="1550307"/>
            <a:ext cx="8019288" cy="7732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[全国新高考Ⅱ2022·19，12分]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在某地区进行流行病学调查</a:t>
            </a:r>
            <a:r>
              <a:rPr lang="en-US" altLang="zh-CN" sz="1800" b="0" i="0">
                <a:solidFill>
                  <a:srgbClr val="244061"/>
                </a:solidFill>
                <a:latin typeface="Times New Roman" pitchFamily="34" charset="0"/>
                <a:ea typeface="微软雅黑" pitchFamily="34" charset="-122"/>
                <a:cs typeface="Times New Roman" pitchFamily="34" charset="-120"/>
              </a:rPr>
              <a:t>，随机调查了</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100</a:t>
            </a:r>
            <a:r>
              <a:rPr lang="en-US" altLang="zh-CN" b="0" i="0" dirty="0">
                <a:solidFill>
                  <a:srgbClr val="244061"/>
                </a:solidFill>
                <a:latin typeface="Times New Roman" pitchFamily="34" charset="0"/>
                <a:ea typeface="微软雅黑" pitchFamily="34" charset="-122"/>
                <a:cs typeface="Times New Roman" pitchFamily="34" charset="-120"/>
              </a:rPr>
              <a:t>位某种疾病患者的年龄，得到如下的样本数据的频率分布直方图：</a:t>
            </a:r>
            <a:endParaRPr lang="en-US" altLang="zh-CN" dirty="0"/>
          </a:p>
        </p:txBody>
      </p:sp>
      <p:sp>
        <p:nvSpPr>
          <p:cNvPr id="4" name="QO_7_BD.28_1#da145c09f?htil=1&amp;vcp=1&amp;vop=1&amp;pid=cd094f80b&amp;color=36,64,97&amp;vtp=1&amp;bbb=1&amp;hb=1&amp;hs=1"/>
          <p:cNvSpPr/>
          <p:nvPr/>
        </p:nvSpPr>
        <p:spPr>
          <a:xfrm>
            <a:off x="539496" y="2372441"/>
            <a:ext cx="80192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估计该地区这种疾病患者的平均年龄</a:t>
            </a:r>
            <a:r>
              <a:rPr lang="en-US" altLang="zh-CN" sz="1800" b="0" i="0">
                <a:solidFill>
                  <a:srgbClr val="244061"/>
                </a:solidFill>
                <a:latin typeface="Times New Roman" pitchFamily="34" charset="0"/>
                <a:ea typeface="微软雅黑" pitchFamily="34" charset="-122"/>
                <a:cs typeface="Times New Roman" pitchFamily="34" charset="-120"/>
              </a:rPr>
              <a:t>（同一组中的数据用该组区间的中点</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值为代表</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AlternateContent xmlns:mc="http://schemas.openxmlformats.org/markup-compatibility/2006">
        <mc:Choice xmlns:a14="http://schemas.microsoft.com/office/drawing/2010/main" Requires="a14">
          <p:sp>
            <p:nvSpPr>
              <p:cNvPr id="5" name="QO_7_AN.29_1#da145c09f?htil=1&amp;vcp=1&amp;vop=1&amp;pid=cd094f80b&amp;color=36,64,97&amp;vtp=1&amp;bbb=1&amp;hs=1"/>
              <p:cNvSpPr/>
              <p:nvPr/>
            </p:nvSpPr>
            <p:spPr>
              <a:xfrm>
                <a:off x="539496" y="3148221"/>
                <a:ext cx="8019288" cy="1141540"/>
              </a:xfrm>
              <a:prstGeom prst="rect">
                <a:avLst/>
              </a:prstGeom>
              <a:noFill/>
              <a:ln/>
            </p:spPr>
            <p:txBody>
              <a:bodyPr wrap="square" lIns="0" tIns="0" rIns="0" bIns="0" rtlCol="0" anchor="t"/>
              <a:lstStyle/>
              <a:p>
                <a:pPr algn="l" latinLnBrk="1">
                  <a:lnSpc>
                    <a:spcPts val="3100"/>
                  </a:lnSpc>
                </a:pPr>
                <a:r>
                  <a:rPr lang="en-US" altLang="zh-CN" sz="1800" b="0" i="0" dirty="0">
                    <a:solidFill>
                      <a:srgbClr val="6565FF"/>
                    </a:solidFill>
                    <a:latin typeface="Times New Roman" pitchFamily="34" charset="0"/>
                    <a:ea typeface="微软雅黑" pitchFamily="34" charset="-122"/>
                    <a:cs typeface="Times New Roman" pitchFamily="34" charset="-120"/>
                  </a:rPr>
                  <a:t>【解】估计该地区这种疾病患者的平均年龄为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0.001×10×5+0.002×10×15+0.012×10×25+0.017×10×35+0.023×10×45+0.020×10×55+0.017×10×65+0.006×10×75+0.002×10×85=47.9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（岁）.</a:t>
                </a:r>
                <a:endParaRPr lang="en-US" altLang="zh-CN" sz="1800" dirty="0"/>
              </a:p>
            </p:txBody>
          </p:sp>
        </mc:Choice>
        <mc:Fallback>
          <p:sp>
            <p:nvSpPr>
              <p:cNvPr id="5" name="QO_7_AN.29_1#da145c09f?htil=1&amp;vcp=1&amp;vop=1&amp;pid=cd094f80b&amp;color=36,64,97&amp;vtp=1&amp;bbb=1&amp;hs=1"/>
              <p:cNvSpPr>
                <a:spLocks noRot="1" noChangeAspect="1" noMove="1" noResize="1" noEditPoints="1" noAdjustHandles="1" noChangeArrowheads="1" noChangeShapeType="1" noTextEdit="1"/>
              </p:cNvSpPr>
              <p:nvPr/>
            </p:nvSpPr>
            <p:spPr>
              <a:xfrm>
                <a:off x="539496" y="3148221"/>
                <a:ext cx="8019288" cy="1141540"/>
              </a:xfrm>
              <a:prstGeom prst="rect">
                <a:avLst/>
              </a:prstGeom>
              <a:blipFill>
                <a:blip r:embed="rId4"/>
                <a:stretch>
                  <a:fillRect l="-1825" t="-532" b="-1223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7_BD.30_1#3c23f5531?vcp=1&amp;vop=1&amp;pid=cd094f80b&amp;color=36,64,97&amp;vtp=1&amp;bbb=1&amp;hs=1"/>
              <p:cNvSpPr/>
              <p:nvPr/>
            </p:nvSpPr>
            <p:spPr>
              <a:xfrm>
                <a:off x="539496" y="4331797"/>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估计该地区一位这种疾病患者的年龄位于区间</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[20,70)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的概率；</a:t>
                </a:r>
                <a:endParaRPr lang="en-US" altLang="zh-CN" sz="1800" dirty="0"/>
              </a:p>
            </p:txBody>
          </p:sp>
        </mc:Choice>
        <mc:Fallback>
          <p:sp>
            <p:nvSpPr>
              <p:cNvPr id="6" name="QO_7_BD.30_1#3c23f5531?vcp=1&amp;vop=1&amp;pid=cd094f80b&amp;color=36,64,97&amp;vtp=1&amp;bbb=1&amp;hs=1"/>
              <p:cNvSpPr>
                <a:spLocks noRot="1" noChangeAspect="1" noMove="1" noResize="1" noEditPoints="1" noAdjustHandles="1" noChangeArrowheads="1" noChangeShapeType="1" noTextEdit="1"/>
              </p:cNvSpPr>
              <p:nvPr/>
            </p:nvSpPr>
            <p:spPr>
              <a:xfrm>
                <a:off x="539496" y="4331797"/>
                <a:ext cx="11109960" cy="363665"/>
              </a:xfrm>
              <a:prstGeom prst="rect">
                <a:avLst/>
              </a:prstGeom>
              <a:blipFill>
                <a:blip r:embed="rId5"/>
                <a:stretch>
                  <a:fillRect l="-1317"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O_7_AN.31_1#3c23f5531?vcp=1&amp;vop=1&amp;pid=cd094f80b&amp;color=36,64,97&amp;vtp=1&amp;bbb=1&amp;hb=1"/>
              <p:cNvSpPr/>
              <p:nvPr/>
            </p:nvSpPr>
            <p:spPr>
              <a:xfrm>
                <a:off x="539496" y="4705114"/>
                <a:ext cx="11109960" cy="75565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【解】估计该地区一位这种疾病患者的年龄位于区间</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[20,70)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的概率</a:t>
                </a:r>
              </a:p>
              <a:p>
                <a:pPr latinLnBrk="1">
                  <a:lnSpc>
                    <a:spcPts val="3000"/>
                  </a:lnSpc>
                </a:pPr>
                <a14:m>
                  <m:oMath xmlns:m="http://schemas.openxmlformats.org/officeDocument/2006/math">
                    <m:r>
                      <m:rPr>
                        <m:sty m:val="p"/>
                      </m:rPr>
                      <a:rPr lang="en-US" altLang="zh-CN" b="0" i="0">
                        <a:solidFill>
                          <a:srgbClr val="6565FF"/>
                        </a:solidFill>
                        <a:latin typeface="Cambria Math" pitchFamily="34" charset="0"/>
                        <a:ea typeface="Cambria Math" pitchFamily="34" charset="-122"/>
                        <a:cs typeface="Cambria Math" pitchFamily="34" charset="-120"/>
                      </a:rPr>
                      <m:t>P</m:t>
                    </m:r>
                    <m:r>
                      <a:rPr lang="en-US" altLang="zh-CN" b="0" i="0">
                        <a:solidFill>
                          <a:srgbClr val="6565FF"/>
                        </a:solidFill>
                        <a:latin typeface="Cambria Math" pitchFamily="34" charset="0"/>
                        <a:ea typeface="Cambria Math" pitchFamily="34" charset="-122"/>
                        <a:cs typeface="Cambria Math" pitchFamily="34" charset="-120"/>
                      </a:rPr>
                      <m:t>=0.012×10+0.017×10+0.023×10+0.020×10+0.017×10=0.89.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p:sp>
            <p:nvSpPr>
              <p:cNvPr id="7" name="QO_7_AN.31_1#3c23f5531?vcp=1&amp;vop=1&amp;pid=cd094f80b&amp;color=36,64,97&amp;vtp=1&amp;bbb=1&amp;hb=1"/>
              <p:cNvSpPr>
                <a:spLocks noRot="1" noChangeAspect="1" noMove="1" noResize="1" noEditPoints="1" noAdjustHandles="1" noChangeArrowheads="1" noChangeShapeType="1" noTextEdit="1"/>
              </p:cNvSpPr>
              <p:nvPr/>
            </p:nvSpPr>
            <p:spPr>
              <a:xfrm>
                <a:off x="539496" y="4705114"/>
                <a:ext cx="11109960" cy="755650"/>
              </a:xfrm>
              <a:prstGeom prst="rect">
                <a:avLst/>
              </a:prstGeom>
              <a:blipFill>
                <a:blip r:embed="rId6"/>
                <a:stretch>
                  <a:fillRect l="-1317" b="-403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
                                            <p:bg/>
                                          </p:spTgt>
                                        </p:tgtEl>
                                        <p:attrNameLst>
                                          <p:attrName>style.visibility</p:attrName>
                                        </p:attrNameLst>
                                      </p:cBhvr>
                                      <p:to>
                                        <p:strVal val="visible"/>
                                      </p:to>
                                    </p:set>
                                    <p:animEffect transition="in" filter="fade">
                                      <p:cBhvr>
                                        <p:cTn id="19" dur="500"/>
                                        <p:tgtEl>
                                          <p:spTgt spid="7">
                                            <p:bg/>
                                          </p:spTgt>
                                        </p:tgtEl>
                                      </p:cBhvr>
                                    </p:animEffect>
                                    <p:anim calcmode="lin" valueType="num">
                                      <p:cBhvr>
                                        <p:cTn id="20" dur="500" fill="hold"/>
                                        <p:tgtEl>
                                          <p:spTgt spid="7">
                                            <p:bg/>
                                          </p:spTgt>
                                        </p:tgtEl>
                                        <p:attrNameLst>
                                          <p:attrName>ppt_x</p:attrName>
                                        </p:attrNameLst>
                                      </p:cBhvr>
                                      <p:tavLst>
                                        <p:tav tm="0">
                                          <p:val>
                                            <p:strVal val="#ppt_x"/>
                                          </p:val>
                                        </p:tav>
                                        <p:tav tm="100000">
                                          <p:val>
                                            <p:strVal val="#ppt_x"/>
                                          </p:val>
                                        </p:tav>
                                      </p:tavLst>
                                    </p:anim>
                                    <p:anim calcmode="lin" valueType="num">
                                      <p:cBhvr>
                                        <p:cTn id="21" dur="500" fill="hold"/>
                                        <p:tgtEl>
                                          <p:spTgt spid="7">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7">
                                            <p:txEl>
                                              <p:pRg st="0" end="0"/>
                                            </p:txEl>
                                          </p:spTgt>
                                        </p:tgtEl>
                                        <p:attrNameLst>
                                          <p:attrName>style.visibility</p:attrName>
                                        </p:attrNameLst>
                                      </p:cBhvr>
                                      <p:to>
                                        <p:strVal val="visible"/>
                                      </p:to>
                                    </p:set>
                                    <p:animEffect transition="in" filter="fade">
                                      <p:cBhvr>
                                        <p:cTn id="24" dur="500"/>
                                        <p:tgtEl>
                                          <p:spTgt spid="7">
                                            <p:txEl>
                                              <p:pRg st="0" end="0"/>
                                            </p:txEl>
                                          </p:spTgt>
                                        </p:tgtEl>
                                      </p:cBhvr>
                                    </p:animEffect>
                                    <p:anim calcmode="lin" valueType="num">
                                      <p:cBhvr>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7">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anim calcmode="lin" valueType="num">
                                      <p:cBhvr>
                                        <p:cTn id="3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32_1#e475c5458?vcp=1&amp;vop=1&amp;pid=cd094f80b&amp;color=36,64,97&amp;vtp=1&amp;bt=1&amp;bbb=1&amp;hb=1"/>
              <p:cNvSpPr/>
              <p:nvPr/>
            </p:nvSpPr>
            <p:spPr>
              <a:xfrm>
                <a:off x="539496" y="2065292"/>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已知该地区这种疾病的患病率为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0.1%</m:t>
                    </m:r>
                  </m:oMath>
                </a14:m>
                <a:r>
                  <a:rPr lang="en-US" altLang="zh-CN" sz="1800" b="0" i="0" dirty="0">
                    <a:solidFill>
                      <a:srgbClr val="244061"/>
                    </a:solidFill>
                    <a:latin typeface="Times New Roman" pitchFamily="34" charset="0"/>
                    <a:ea typeface="微软雅黑" pitchFamily="34" charset="-122"/>
                    <a:cs typeface="Times New Roman" pitchFamily="34" charset="-120"/>
                  </a:rPr>
                  <a:t>，该地区年龄位于区间</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[40,50)</m:t>
                    </m:r>
                  </m:oMath>
                </a14:m>
                <a:r>
                  <a:rPr lang="en-US" altLang="zh-CN" sz="1800" b="0" i="0" dirty="0">
                    <a:solidFill>
                      <a:srgbClr val="244061"/>
                    </a:solidFill>
                    <a:latin typeface="Times New Roman" pitchFamily="34" charset="0"/>
                    <a:ea typeface="微软雅黑" pitchFamily="34" charset="-122"/>
                    <a:cs typeface="Times New Roman" pitchFamily="34" charset="-120"/>
                  </a:rPr>
                  <a:t>的人口占该地区总人口的</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从该地</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区中任选一人</a:t>
                </a:r>
                <a:r>
                  <a:rPr lang="en-US" altLang="zh-CN" sz="1800" b="0" i="0" dirty="0">
                    <a:solidFill>
                      <a:srgbClr val="244061"/>
                    </a:solidFill>
                    <a:latin typeface="Times New Roman" pitchFamily="34" charset="0"/>
                    <a:ea typeface="微软雅黑" pitchFamily="34" charset="-122"/>
                    <a:cs typeface="Times New Roman" pitchFamily="34" charset="-120"/>
                  </a:rPr>
                  <a:t>，若此人的年龄位于区间</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[40,50)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，求此人患这种疾病的概率</a:t>
                </a:r>
                <a:r>
                  <a:rPr lang="en-US" altLang="zh-CN" sz="1800" b="0" i="0">
                    <a:solidFill>
                      <a:srgbClr val="244061"/>
                    </a:solidFill>
                    <a:latin typeface="Times New Roman" pitchFamily="34" charset="0"/>
                    <a:ea typeface="微软雅黑" pitchFamily="34" charset="-122"/>
                    <a:cs typeface="Times New Roman" pitchFamily="34" charset="-120"/>
                  </a:rPr>
                  <a:t>（以样本数据中患者的年龄位于各区</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间的频率作为患者的年龄位于该区间的概率</a:t>
                </a:r>
                <a:r>
                  <a:rPr lang="en-US" altLang="zh-CN" b="0" i="0" dirty="0">
                    <a:solidFill>
                      <a:srgbClr val="244061"/>
                    </a:solidFill>
                    <a:latin typeface="Times New Roman" pitchFamily="34" charset="0"/>
                    <a:ea typeface="微软雅黑" pitchFamily="34" charset="-122"/>
                    <a:cs typeface="Times New Roman" pitchFamily="34" charset="-120"/>
                  </a:rPr>
                  <a:t>，精确到</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0.000</m:t>
                    </m:r>
                    <m:r>
                      <m:rPr>
                        <m:nor/>
                      </m:rPr>
                      <a:rPr lang="en-US" altLang="zh-CN" b="0" i="0">
                        <a:solidFill>
                          <a:srgbClr val="244061"/>
                        </a:solidFill>
                        <a:latin typeface="Cambria Math" pitchFamily="34" charset="0"/>
                        <a:ea typeface="Cambria Math" pitchFamily="34" charset="-122"/>
                        <a:cs typeface="Cambria Math" pitchFamily="34" charset="-120"/>
                      </a:rPr>
                      <m:t> </m:t>
                    </m:r>
                    <m:r>
                      <a:rPr lang="en-US" altLang="zh-CN" b="0" i="0">
                        <a:solidFill>
                          <a:srgbClr val="244061"/>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7_BD.32_1#e475c5458?vcp=1&amp;vop=1&amp;pid=cd094f80b&amp;color=36,64,97&amp;vtp=1&amp;bt=1&amp;bbb=1&amp;hb=1"/>
              <p:cNvSpPr>
                <a:spLocks noRot="1" noChangeAspect="1" noMove="1" noResize="1" noEditPoints="1" noAdjustHandles="1" noChangeArrowheads="1" noChangeShapeType="1" noTextEdit="1"/>
              </p:cNvSpPr>
              <p:nvPr/>
            </p:nvSpPr>
            <p:spPr>
              <a:xfrm>
                <a:off x="539496" y="2065292"/>
                <a:ext cx="11109960" cy="1192340"/>
              </a:xfrm>
              <a:prstGeom prst="rect">
                <a:avLst/>
              </a:prstGeom>
              <a:blipFill>
                <a:blip r:embed="rId3"/>
                <a:stretch>
                  <a:fillRect l="-1317" r="-659" b="-1179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AN.33_1#e475c5458?vcp=1&amp;vop=1&amp;pid=cd094f80b&amp;color=36,64,97&amp;vtp=1&amp;bbb=1&amp;hb=1"/>
              <p:cNvSpPr/>
              <p:nvPr/>
            </p:nvSpPr>
            <p:spPr>
              <a:xfrm>
                <a:off x="539496" y="3268236"/>
                <a:ext cx="11109960" cy="17399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【解】设事件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此人患这种疾病，事件</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此人年龄位于区间</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[40,50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，则由题意知</a:t>
                </a:r>
              </a:p>
              <a:p>
                <a:pPr latinLnBrk="1">
                  <a:lnSpc>
                    <a:spcPts val="3300"/>
                  </a:lnSpc>
                </a:pP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P</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AB</m:t>
                    </m:r>
                    <m:r>
                      <a:rPr lang="en-US" altLang="zh-CN" sz="1800" b="0" i="0">
                        <a:solidFill>
                          <a:srgbClr val="6565FF"/>
                        </a:solidFill>
                        <a:latin typeface="Cambria Math" pitchFamily="34" charset="0"/>
                        <a:ea typeface="Cambria Math" pitchFamily="34" charset="-122"/>
                        <a:cs typeface="Cambria Math" pitchFamily="34" charset="-120"/>
                      </a:rPr>
                      <m:t>)=23%×0.1%=0.023%</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)=16%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以若此人年龄位于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[40,50)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则此人患这种疾病的概率</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𝑃</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𝐴</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𝐵</m:t>
                    </m:r>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𝑃</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𝐴𝐵</m:t>
                        </m:r>
                        <m:r>
                          <a:rPr lang="en-US" altLang="zh-CN" b="0" i="0">
                            <a:solidFill>
                              <a:srgbClr val="6565FF"/>
                            </a:solidFill>
                            <a:latin typeface="Cambria Math" pitchFamily="34" charset="0"/>
                            <a:ea typeface="Cambria Math" pitchFamily="34" charset="-122"/>
                            <a:cs typeface="Cambria Math" pitchFamily="34" charset="-120"/>
                          </a:rPr>
                          <m:t>)</m:t>
                        </m:r>
                      </m:num>
                      <m:den>
                        <m:r>
                          <a:rPr lang="en-US" altLang="zh-CN" b="0" i="0">
                            <a:solidFill>
                              <a:srgbClr val="6565FF"/>
                            </a:solidFill>
                            <a:latin typeface="Cambria Math" pitchFamily="34" charset="0"/>
                            <a:ea typeface="Cambria Math" pitchFamily="34" charset="-122"/>
                            <a:cs typeface="Cambria Math" pitchFamily="34" charset="-120"/>
                          </a:rPr>
                          <m:t>𝑃</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𝐵</m:t>
                        </m:r>
                        <m:r>
                          <a:rPr lang="en-US" altLang="zh-CN" b="0" i="0">
                            <a:solidFill>
                              <a:srgbClr val="6565FF"/>
                            </a:solidFill>
                            <a:latin typeface="Cambria Math" pitchFamily="34" charset="0"/>
                            <a:ea typeface="Cambria Math" pitchFamily="34" charset="-122"/>
                            <a:cs typeface="Cambria Math" pitchFamily="34" charset="-120"/>
                          </a:rPr>
                          <m:t>)</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0.023%</m:t>
                        </m:r>
                      </m:num>
                      <m:den>
                        <m:r>
                          <a:rPr lang="en-US" altLang="zh-CN" b="0" i="0">
                            <a:solidFill>
                              <a:srgbClr val="6565FF"/>
                            </a:solidFill>
                            <a:latin typeface="Cambria Math" pitchFamily="34" charset="0"/>
                            <a:ea typeface="Cambria Math" pitchFamily="34" charset="-122"/>
                            <a:cs typeface="Cambria Math" pitchFamily="34" charset="-120"/>
                          </a:rPr>
                          <m:t>16%</m:t>
                        </m:r>
                      </m:den>
                    </m:f>
                    <m:r>
                      <a:rPr lang="en-US" altLang="zh-CN" b="0" i="0">
                        <a:solidFill>
                          <a:srgbClr val="6565FF"/>
                        </a:solidFill>
                        <a:latin typeface="Cambria Math" pitchFamily="34" charset="0"/>
                        <a:ea typeface="Cambria Math" pitchFamily="34" charset="-122"/>
                        <a:cs typeface="Cambria Math" pitchFamily="34" charset="-120"/>
                      </a:rPr>
                      <m:t>≈0.001</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p:sp>
            <p:nvSpPr>
              <p:cNvPr id="3" name="QO_7_AN.33_1#e475c5458?vcp=1&amp;vop=1&amp;pid=cd094f80b&amp;color=36,64,97&amp;vtp=1&amp;bbb=1&amp;hb=1"/>
              <p:cNvSpPr>
                <a:spLocks noRot="1" noChangeAspect="1" noMove="1" noResize="1" noEditPoints="1" noAdjustHandles="1" noChangeArrowheads="1" noChangeShapeType="1" noTextEdit="1"/>
              </p:cNvSpPr>
              <p:nvPr/>
            </p:nvSpPr>
            <p:spPr>
              <a:xfrm>
                <a:off x="539496" y="3268236"/>
                <a:ext cx="11109960" cy="1739900"/>
              </a:xfrm>
              <a:prstGeom prst="rect">
                <a:avLst/>
              </a:prstGeom>
              <a:blipFill>
                <a:blip r:embed="rId4"/>
                <a:stretch>
                  <a:fillRect l="-1317" b="-454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C_5_BD#bd89c6533?vcp=1&amp;pid=1f5d44dc1&amp;color=101,101,255&amp;vtp=1&amp;bt=1&amp;bbb=1"/>
          <p:cNvSpPr/>
          <p:nvPr/>
        </p:nvSpPr>
        <p:spPr>
          <a:xfrm>
            <a:off x="539496" y="828000"/>
            <a:ext cx="11109960" cy="812800"/>
          </a:xfrm>
          <a:prstGeom prst="rect">
            <a:avLst/>
          </a:prstGeom>
          <a:noFill/>
          <a:ln/>
        </p:spPr>
        <p:txBody>
          <a:bodyPr wrap="none" lIns="0" tIns="0" rIns="0" bIns="0" rtlCol="0" anchor="t"/>
          <a:lstStyle/>
          <a:p>
            <a:pPr algn="l" latinLnBrk="1">
              <a:lnSpc>
                <a:spcPts val="3400"/>
              </a:lnSpc>
            </a:pPr>
            <a:r>
              <a:rPr lang="en-US" altLang="zh-CN" sz="2000" b="0" i="0" dirty="0">
                <a:solidFill>
                  <a:srgbClr val="6565FF"/>
                </a:solidFill>
                <a:latin typeface="Times New Roman" pitchFamily="34" charset="0"/>
                <a:ea typeface="微软雅黑" pitchFamily="34" charset="-122"/>
                <a:cs typeface="Times New Roman" pitchFamily="34" charset="-120"/>
              </a:rPr>
              <a:t>考点2</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Times New Roman" pitchFamily="34" charset="0"/>
                <a:ea typeface="微软雅黑" pitchFamily="34" charset="-122"/>
                <a:cs typeface="Times New Roman" pitchFamily="34" charset="-120"/>
              </a:rPr>
              <a:t>相互独立事件、独立重复试验的概率</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Times New Roman" pitchFamily="34" charset="0"/>
                <a:ea typeface="微软雅黑" pitchFamily="34" charset="-122"/>
                <a:cs typeface="Times New Roman" pitchFamily="34" charset="-120"/>
              </a:rPr>
              <a:t>考频</a:t>
            </a:r>
            <a:endParaRPr lang="en-US" altLang="zh-CN" sz="2000" dirty="0"/>
          </a:p>
        </p:txBody>
      </p:sp>
      <mc:AlternateContent xmlns:mc="http://schemas.openxmlformats.org/markup-compatibility/2006">
        <mc:Choice xmlns:a14="http://schemas.microsoft.com/office/drawing/2010/main" Requires="a14">
          <p:sp>
            <p:nvSpPr>
              <p:cNvPr id="3" name="QC_6_BD.34_1#a8834e330?vaa=1&amp;vcp=1&amp;vop=1&amp;pid=bd89c6533&amp;color=36,64,97&amp;vtp=1&amp;bbb=1&amp;hb=1"/>
              <p:cNvSpPr/>
              <p:nvPr/>
            </p:nvSpPr>
            <p:spPr>
              <a:xfrm>
                <a:off x="539496" y="1263419"/>
                <a:ext cx="11109960" cy="24466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例4</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（多选）</a:t>
                </a:r>
                <a:r>
                  <a:rPr lang="en-US" altLang="zh-CN" sz="1800" b="0" i="0" dirty="0">
                    <a:solidFill>
                      <a:srgbClr val="244061"/>
                    </a:solidFill>
                    <a:latin typeface="仿宋" pitchFamily="34" charset="0"/>
                    <a:ea typeface="仿宋" pitchFamily="34" charset="-122"/>
                    <a:cs typeface="仿宋" pitchFamily="34" charset="-120"/>
                  </a:rPr>
                  <a:t>[全国新课标Ⅱ2023⋅12，5分]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在信道内传输0，1信号，信号的传输相互独立.发送0时，收到</a:t>
                </a:r>
                <a:r>
                  <a:rPr lang="en-US" altLang="zh-CN" sz="1800" b="0" i="0">
                    <a:solidFill>
                      <a:srgbClr val="244061"/>
                    </a:solidFill>
                    <a:latin typeface="Times New Roman" pitchFamily="34" charset="0"/>
                    <a:ea typeface="微软雅黑" pitchFamily="34" charset="-122"/>
                    <a:cs typeface="Times New Roman" pitchFamily="34" charset="-120"/>
                  </a:rPr>
                  <a:t>1的概</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𝛼</m:t>
                    </m:r>
                    <m:r>
                      <a:rPr lang="en-US" altLang="zh-CN" sz="1800" b="0" i="0">
                        <a:solidFill>
                          <a:srgbClr val="244061"/>
                        </a:solidFill>
                        <a:latin typeface="Cambria Math" pitchFamily="34" charset="0"/>
                        <a:ea typeface="Cambria Math" pitchFamily="34" charset="-122"/>
                        <a:cs typeface="Cambria Math" pitchFamily="34" charset="-120"/>
                      </a:rPr>
                      <m:t>(0&lt;</m:t>
                    </m:r>
                    <m:r>
                      <a:rPr lang="en-US" altLang="zh-CN" sz="1800" b="0" i="0">
                        <a:solidFill>
                          <a:srgbClr val="244061"/>
                        </a:solidFill>
                        <a:latin typeface="Cambria Math" pitchFamily="34" charset="0"/>
                        <a:ea typeface="Cambria Math" pitchFamily="34" charset="-122"/>
                        <a:cs typeface="Cambria Math" pitchFamily="34" charset="-120"/>
                      </a:rPr>
                      <m:t>𝛼</m:t>
                    </m:r>
                    <m:r>
                      <a:rPr lang="en-US" altLang="zh-CN" sz="1800" b="0" i="0">
                        <a:solidFill>
                          <a:srgbClr val="244061"/>
                        </a:solidFill>
                        <a:latin typeface="Cambria Math" pitchFamily="34" charset="0"/>
                        <a:ea typeface="Cambria Math" pitchFamily="34" charset="-122"/>
                        <a:cs typeface="Cambria Math" pitchFamily="34" charset="-120"/>
                      </a:rPr>
                      <m:t>&lt;1)</m:t>
                    </m:r>
                  </m:oMath>
                </a14:m>
                <a:r>
                  <a:rPr lang="en-US" altLang="zh-CN" sz="1800" b="0" i="0" dirty="0">
                    <a:solidFill>
                      <a:srgbClr val="244061"/>
                    </a:solidFill>
                    <a:latin typeface="Times New Roman" pitchFamily="34" charset="0"/>
                    <a:ea typeface="微软雅黑" pitchFamily="34" charset="-122"/>
                    <a:cs typeface="Times New Roman" pitchFamily="34" charset="-120"/>
                  </a:rPr>
                  <a:t>，收到0的概率为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𝛼</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；发送1时，收到0的概率为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𝛽</m:t>
                    </m:r>
                    <m:r>
                      <a:rPr lang="en-US" altLang="zh-CN" sz="1800" b="0" i="0">
                        <a:solidFill>
                          <a:srgbClr val="244061"/>
                        </a:solidFill>
                        <a:latin typeface="Cambria Math" pitchFamily="34" charset="0"/>
                        <a:ea typeface="Cambria Math" pitchFamily="34" charset="-122"/>
                        <a:cs typeface="Cambria Math" pitchFamily="34" charset="-120"/>
                      </a:rPr>
                      <m:t>(0&lt;</m:t>
                    </m:r>
                    <m:r>
                      <a:rPr lang="en-US" altLang="zh-CN" sz="1800" b="0" i="0">
                        <a:solidFill>
                          <a:srgbClr val="244061"/>
                        </a:solidFill>
                        <a:latin typeface="Cambria Math" pitchFamily="34" charset="0"/>
                        <a:ea typeface="Cambria Math" pitchFamily="34" charset="-122"/>
                        <a:cs typeface="Cambria Math" pitchFamily="34" charset="-120"/>
                      </a:rPr>
                      <m:t>𝛽</m:t>
                    </m:r>
                    <m:r>
                      <a:rPr lang="en-US" altLang="zh-CN" sz="1800" b="0" i="0">
                        <a:solidFill>
                          <a:srgbClr val="244061"/>
                        </a:solidFill>
                        <a:latin typeface="Cambria Math" pitchFamily="34" charset="0"/>
                        <a:ea typeface="Cambria Math" pitchFamily="34" charset="-122"/>
                        <a:cs typeface="Cambria Math" pitchFamily="34" charset="-120"/>
                      </a:rPr>
                      <m:t>&lt;1)</m:t>
                    </m:r>
                  </m:oMath>
                </a14:m>
                <a:r>
                  <a:rPr lang="en-US" altLang="zh-CN" sz="1800" b="0" i="0" dirty="0">
                    <a:solidFill>
                      <a:srgbClr val="244061"/>
                    </a:solidFill>
                    <a:latin typeface="Times New Roman" pitchFamily="34" charset="0"/>
                    <a:ea typeface="微软雅黑" pitchFamily="34" charset="-122"/>
                    <a:cs typeface="Times New Roman" pitchFamily="34" charset="-120"/>
                  </a:rPr>
                  <a:t>，收到1的概率为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.考</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虑两种传输方案</a:t>
                </a:r>
                <a:r>
                  <a:rPr lang="en-US" altLang="zh-CN" sz="1800" b="0" i="0" dirty="0">
                    <a:solidFill>
                      <a:srgbClr val="244061"/>
                    </a:solidFill>
                    <a:latin typeface="Times New Roman" pitchFamily="34" charset="0"/>
                    <a:ea typeface="微软雅黑" pitchFamily="34" charset="-122"/>
                    <a:cs typeface="Times New Roman" pitchFamily="34" charset="-120"/>
                  </a:rPr>
                  <a:t>：单次传输和三次传输.单次传输是指每个信号只发送1次，三次传输是指每个信号重复发送3</a:t>
                </a:r>
                <a:r>
                  <a:rPr lang="en-US" altLang="zh-CN" sz="1800" b="0" i="0">
                    <a:solidFill>
                      <a:srgbClr val="244061"/>
                    </a:solidFill>
                    <a:latin typeface="Times New Roman" pitchFamily="34" charset="0"/>
                    <a:ea typeface="微软雅黑" pitchFamily="34" charset="-122"/>
                    <a:cs typeface="Times New Roman" pitchFamily="34" charset="-120"/>
                  </a:rPr>
                  <a:t>次，</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收到的信号需要译码</a:t>
                </a:r>
                <a:r>
                  <a:rPr lang="en-US" altLang="zh-CN" sz="1800" b="0" i="0" dirty="0">
                    <a:solidFill>
                      <a:srgbClr val="244061"/>
                    </a:solidFill>
                    <a:latin typeface="Times New Roman" pitchFamily="34" charset="0"/>
                    <a:ea typeface="微软雅黑" pitchFamily="34" charset="-122"/>
                    <a:cs typeface="Times New Roman" pitchFamily="34" charset="-120"/>
                  </a:rPr>
                  <a:t>，译码规则如下：</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单次传输时</a:t>
                </a:r>
                <a:r>
                  <a:rPr lang="en-US" altLang="zh-CN" sz="1800" b="0" i="0" dirty="0">
                    <a:solidFill>
                      <a:srgbClr val="244061"/>
                    </a:solidFill>
                    <a:latin typeface="Times New Roman" pitchFamily="34" charset="0"/>
                    <a:ea typeface="微软雅黑" pitchFamily="34" charset="-122"/>
                    <a:cs typeface="Times New Roman" pitchFamily="34" charset="-120"/>
                  </a:rPr>
                  <a:t>，收到的信号即为译码；三次传输时，收到的信号中出现次数多的即为译码（例如</a:t>
                </a:r>
                <a:r>
                  <a:rPr lang="en-US" altLang="zh-CN" sz="1800" b="0" i="0">
                    <a:solidFill>
                      <a:srgbClr val="244061"/>
                    </a:solidFill>
                    <a:latin typeface="Times New Roman" pitchFamily="34" charset="0"/>
                    <a:ea typeface="微软雅黑" pitchFamily="34" charset="-122"/>
                    <a:cs typeface="Times New Roman" pitchFamily="34" charset="-120"/>
                  </a:rPr>
                  <a:t>，若依次收</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到</a:t>
                </a:r>
                <a:r>
                  <a:rPr lang="en-US" altLang="zh-CN" b="0" i="0" dirty="0">
                    <a:solidFill>
                      <a:srgbClr val="244061"/>
                    </a:solidFill>
                    <a:latin typeface="Times New Roman" pitchFamily="34" charset="0"/>
                    <a:ea typeface="微软雅黑" pitchFamily="34" charset="-122"/>
                    <a:cs typeface="Times New Roman" pitchFamily="34" charset="-120"/>
                  </a:rPr>
                  <a:t>1，0，1，则译码为</a:t>
                </a:r>
                <a:r>
                  <a:rPr lang="en-US" altLang="zh-CN" b="0" i="0">
                    <a:solidFill>
                      <a:srgbClr val="244061"/>
                    </a:solidFill>
                    <a:latin typeface="Times New Roman" pitchFamily="34" charset="0"/>
                    <a:ea typeface="微软雅黑" pitchFamily="34" charset="-122"/>
                    <a:cs typeface="Times New Roman" pitchFamily="34" charset="-120"/>
                  </a:rPr>
                  <a:t>1）(</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3" name="QC_6_BD.34_1#a8834e330?vaa=1&amp;vcp=1&amp;vop=1&amp;pid=bd89c6533&amp;color=36,64,97&amp;vtp=1&amp;bbb=1&amp;hb=1"/>
              <p:cNvSpPr>
                <a:spLocks noRot="1" noChangeAspect="1" noMove="1" noResize="1" noEditPoints="1" noAdjustHandles="1" noChangeArrowheads="1" noChangeShapeType="1" noTextEdit="1"/>
              </p:cNvSpPr>
              <p:nvPr/>
            </p:nvSpPr>
            <p:spPr>
              <a:xfrm>
                <a:off x="539496" y="1263419"/>
                <a:ext cx="11109960" cy="2446655"/>
              </a:xfrm>
              <a:prstGeom prst="rect">
                <a:avLst/>
              </a:prstGeom>
              <a:blipFill>
                <a:blip r:embed="rId3"/>
                <a:stretch>
                  <a:fillRect l="-1317" r="-2799" b="-572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BD.34_2#a8834e330.choices?vaa=1&amp;vcp=1&amp;vop=1&amp;pid=bd89c6533&amp;color=36,64,97&amp;vtp=1&amp;bbb=1"/>
              <p:cNvSpPr/>
              <p:nvPr/>
            </p:nvSpPr>
            <p:spPr>
              <a:xfrm>
                <a:off x="539496" y="3697946"/>
                <a:ext cx="11109960" cy="16114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Times New Roman" pitchFamily="34" charset="0"/>
                    <a:ea typeface="微软雅黑" pitchFamily="34" charset="-122"/>
                    <a:cs typeface="Times New Roman" pitchFamily="34" charset="-120"/>
                  </a:rPr>
                  <a:t>A.采用单次传输方案，若依次发送1，0，1，则依次收到1，0，1的概率为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𝛼</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𝛽</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.采用三次传输方案，若发送1，则依次收到1，0，1的概率为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𝛽</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𝛽</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.采用三次传输方案，若发送1，则译码为1的概率为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𝛽</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𝛽</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𝛽</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0&lt;</m:t>
                    </m:r>
                    <m:r>
                      <a:rPr lang="en-US" altLang="zh-CN" sz="1800" b="0" i="0">
                        <a:solidFill>
                          <a:srgbClr val="244061"/>
                        </a:solidFill>
                        <a:latin typeface="Cambria Math" pitchFamily="34" charset="0"/>
                        <a:ea typeface="Cambria Math" pitchFamily="34" charset="-122"/>
                        <a:cs typeface="Cambria Math" pitchFamily="34" charset="-120"/>
                      </a:rPr>
                      <m:t>𝛼</m:t>
                    </m:r>
                    <m:r>
                      <a:rPr lang="en-US" altLang="zh-CN" sz="1800" b="0" i="0">
                        <a:solidFill>
                          <a:srgbClr val="244061"/>
                        </a:solidFill>
                        <a:latin typeface="Cambria Math" pitchFamily="34" charset="0"/>
                        <a:ea typeface="Cambria Math" pitchFamily="34" charset="-122"/>
                        <a:cs typeface="Cambria Math" pitchFamily="34" charset="-120"/>
                      </a:rPr>
                      <m:t>&lt;0.5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时，若发送0，则采用三次传输方案译码为0的概率大于采用单次传输方案译码为0的概率</a:t>
                </a:r>
                <a:endParaRPr lang="en-US" altLang="zh-CN" sz="1800" dirty="0"/>
              </a:p>
            </p:txBody>
          </p:sp>
        </mc:Choice>
        <mc:Fallback>
          <p:sp>
            <p:nvSpPr>
              <p:cNvPr id="5" name="QC_6_BD.34_2#a8834e330.choices?vaa=1&amp;vcp=1&amp;vop=1&amp;pid=bd89c6533&amp;color=36,64,97&amp;vtp=1&amp;bbb=1"/>
              <p:cNvSpPr>
                <a:spLocks noRot="1" noChangeAspect="1" noMove="1" noResize="1" noEditPoints="1" noAdjustHandles="1" noChangeArrowheads="1" noChangeShapeType="1" noTextEdit="1"/>
              </p:cNvSpPr>
              <p:nvPr/>
            </p:nvSpPr>
            <p:spPr>
              <a:xfrm>
                <a:off x="539496" y="3697946"/>
                <a:ext cx="11109960" cy="1611440"/>
              </a:xfrm>
              <a:prstGeom prst="rect">
                <a:avLst/>
              </a:prstGeom>
              <a:blipFill>
                <a:blip r:embed="rId4"/>
                <a:stretch>
                  <a:fillRect l="-1317" b="-8712"/>
                </a:stretch>
              </a:blipFill>
              <a:ln/>
            </p:spPr>
            <p:txBody>
              <a:bodyPr/>
              <a:lstStyle/>
              <a:p>
                <a:r>
                  <a:rPr lang="zh-CN" altLang="en-US">
                    <a:noFill/>
                  </a:rPr>
                  <a:t> </a:t>
                </a:r>
              </a:p>
            </p:txBody>
          </p:sp>
        </mc:Fallback>
      </mc:AlternateContent>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6_1#a8834e330?vaa=1&amp;vcp=1&amp;vop=1&amp;pid=bd89c6533&amp;color=36,64,97&amp;vtp=1&amp;bt=1&amp;bbb=1&amp;hb=1"/>
              <p:cNvSpPr/>
              <p:nvPr/>
            </p:nvSpPr>
            <p:spPr>
              <a:xfrm>
                <a:off x="539496" y="828000"/>
                <a:ext cx="11109960" cy="5029200"/>
              </a:xfrm>
              <a:prstGeom prst="rect">
                <a:avLst/>
              </a:prstGeom>
              <a:noFill/>
              <a:ln/>
            </p:spPr>
            <p:txBody>
              <a:bodyPr wrap="none" lIns="0" tIns="0" rIns="0" bIns="0" rtlCol="0" anchor="t"/>
              <a:lstStyle/>
              <a:p>
                <a:pPr algn="l" latinLnBrk="1">
                  <a:lnSpc>
                    <a:spcPts val="2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对于A选项，采用单次传输方案，依次发送1，0，1，依次收到</a:t>
                </a:r>
                <a:r>
                  <a:rPr lang="en-US" altLang="zh-CN" sz="1800" b="0" i="0">
                    <a:solidFill>
                      <a:srgbClr val="003760"/>
                    </a:solidFill>
                    <a:latin typeface="Times New Roman" pitchFamily="34" charset="0"/>
                    <a:ea typeface="微软雅黑" pitchFamily="34" charset="-122"/>
                    <a:cs typeface="Times New Roman" pitchFamily="34" charset="-120"/>
                  </a:rPr>
                  <a:t>1，0，1的概率为</a:t>
                </a:r>
              </a:p>
              <a:p>
                <a:pPr latinLnBrk="1">
                  <a:lnSpc>
                    <a:spcPts val="2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，所以A选项正确.</a:t>
                </a:r>
                <a:endParaRPr lang="en-US" altLang="zh-CN" sz="1800" dirty="0"/>
              </a:p>
              <a:p>
                <a:pPr latinLnBrk="1">
                  <a:lnSpc>
                    <a:spcPts val="26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B选项，采用三次传输方案，发送1，依次收到1，0，1的概率为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a:t>
                </a:r>
                <a:r>
                  <a:rPr lang="en-US" altLang="zh-CN" sz="1800" b="0" i="0">
                    <a:solidFill>
                      <a:srgbClr val="003760"/>
                    </a:solidFill>
                    <a:latin typeface="Times New Roman" pitchFamily="34" charset="0"/>
                    <a:ea typeface="微软雅黑" pitchFamily="34" charset="-122"/>
                    <a:cs typeface="Times New Roman" pitchFamily="34" charset="-120"/>
                  </a:rPr>
                  <a:t>B选项</a:t>
                </a:r>
              </a:p>
              <a:p>
                <a:pPr latinLnBrk="1">
                  <a:lnSpc>
                    <a:spcPts val="2600"/>
                  </a:lnSpc>
                </a:pPr>
                <a:r>
                  <a:rPr lang="en-US" altLang="zh-CN" sz="1800" b="0" i="0">
                    <a:solidFill>
                      <a:srgbClr val="003760"/>
                    </a:solidFill>
                    <a:latin typeface="Times New Roman" pitchFamily="34" charset="0"/>
                    <a:ea typeface="微软雅黑" pitchFamily="34" charset="-122"/>
                    <a:cs typeface="Times New Roman" pitchFamily="34" charset="-120"/>
                  </a:rPr>
                  <a:t>正确</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26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C选项，采用三次传输方案，发送1，依次收到1，1，1（即译码为1</a:t>
                </a:r>
                <a:r>
                  <a:rPr lang="en-US" altLang="zh-CN" sz="1800" b="0" i="0">
                    <a:solidFill>
                      <a:srgbClr val="003760"/>
                    </a:solidFill>
                    <a:latin typeface="Times New Roman" pitchFamily="34" charset="0"/>
                    <a:ea typeface="微软雅黑" pitchFamily="34" charset="-122"/>
                    <a:cs typeface="Times New Roman" pitchFamily="34" charset="-120"/>
                  </a:rPr>
                  <a:t>）的概率为</a:t>
                </a:r>
              </a:p>
              <a:p>
                <a:pPr latinLnBrk="1">
                  <a:lnSpc>
                    <a:spcPts val="2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；发送1，依次收到1，0，1（即译码为1），0，1，1（即译码为1</a:t>
                </a:r>
                <a:r>
                  <a:rPr lang="en-US" altLang="zh-CN" sz="1800" b="0" i="0">
                    <a:solidFill>
                      <a:srgbClr val="003760"/>
                    </a:solidFill>
                    <a:latin typeface="Times New Roman" pitchFamily="34" charset="0"/>
                    <a:ea typeface="微软雅黑" pitchFamily="34" charset="-122"/>
                    <a:cs typeface="Times New Roman" pitchFamily="34" charset="-120"/>
                  </a:rPr>
                  <a:t>），1，1，</a:t>
                </a:r>
              </a:p>
              <a:p>
                <a:pPr latinLnBrk="1">
                  <a:lnSpc>
                    <a:spcPts val="2600"/>
                  </a:lnSpc>
                </a:pPr>
                <a:r>
                  <a:rPr lang="en-US" altLang="zh-CN" sz="1800" b="0" i="0">
                    <a:solidFill>
                      <a:srgbClr val="003760"/>
                    </a:solidFill>
                    <a:latin typeface="Times New Roman" pitchFamily="34" charset="0"/>
                    <a:ea typeface="微软雅黑" pitchFamily="34" charset="-122"/>
                    <a:cs typeface="Times New Roman" pitchFamily="34" charset="-120"/>
                  </a:rPr>
                  <a:t>0</a:t>
                </a:r>
                <a:r>
                  <a:rPr lang="en-US" altLang="zh-CN" sz="1800" b="0" i="0" dirty="0">
                    <a:solidFill>
                      <a:srgbClr val="003760"/>
                    </a:solidFill>
                    <a:latin typeface="Times New Roman" pitchFamily="34" charset="0"/>
                    <a:ea typeface="微软雅黑" pitchFamily="34" charset="-122"/>
                    <a:cs typeface="Times New Roman" pitchFamily="34" charset="-120"/>
                  </a:rPr>
                  <a:t>（即译码为1）的概率为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3(1−</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r>
                      <a:rPr lang="en-US" altLang="zh-CN" sz="1800" b="0" i="0">
                        <a:solidFill>
                          <a:srgbClr val="003760"/>
                        </a:solidFill>
                        <a:latin typeface="Cambria Math" pitchFamily="34" charset="0"/>
                        <a:ea typeface="Cambria Math" pitchFamily="34" charset="-122"/>
                        <a:cs typeface="Cambria Math" pitchFamily="34" charset="-120"/>
                      </a:rPr>
                      <m:t>)=3(1−</m:t>
                    </m:r>
                    <m:r>
                      <a:rPr lang="en-US" altLang="zh-CN" sz="1800" b="0" i="0">
                        <a:solidFill>
                          <a:srgbClr val="003760"/>
                        </a:solidFill>
                        <a:latin typeface="Cambria Math" pitchFamily="34" charset="0"/>
                        <a:ea typeface="Cambria Math" pitchFamily="34" charset="-122"/>
                        <a:cs typeface="Cambria Math" pitchFamily="34" charset="-120"/>
                      </a:rPr>
                      <m:t>𝛽</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，于是译码为1的概率为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𝛽</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+3(1−</m:t>
                    </m:r>
                    <m:r>
                      <a:rPr lang="en-US" altLang="zh-CN" sz="1800" b="0" i="0">
                        <a:solidFill>
                          <a:srgbClr val="003760"/>
                        </a:solidFill>
                        <a:latin typeface="Cambria Math" pitchFamily="34" charset="0"/>
                        <a:ea typeface="Cambria Math" pitchFamily="34" charset="-122"/>
                        <a:cs typeface="Cambria Math" pitchFamily="34" charset="-120"/>
                      </a:rPr>
                      <m:t>𝛽</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𝛽</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a:t>
                </a:r>
              </a:p>
              <a:p>
                <a:pPr latinLnBrk="1">
                  <a:lnSpc>
                    <a:spcPts val="2600"/>
                  </a:lnSpc>
                </a:pPr>
                <a:r>
                  <a:rPr lang="en-US" altLang="zh-CN" sz="1800" b="0" i="0">
                    <a:solidFill>
                      <a:srgbClr val="003760"/>
                    </a:solidFill>
                    <a:latin typeface="Times New Roman" pitchFamily="34" charset="0"/>
                    <a:ea typeface="微软雅黑" pitchFamily="34" charset="-122"/>
                    <a:cs typeface="Times New Roman" pitchFamily="34" charset="-120"/>
                  </a:rPr>
                  <a:t>以</a:t>
                </a:r>
                <a:r>
                  <a:rPr lang="en-US" altLang="zh-CN" sz="1800" b="0" i="0" dirty="0">
                    <a:solidFill>
                      <a:srgbClr val="003760"/>
                    </a:solidFill>
                    <a:latin typeface="Times New Roman" pitchFamily="34" charset="0"/>
                    <a:ea typeface="微软雅黑" pitchFamily="34" charset="-122"/>
                    <a:cs typeface="Times New Roman" pitchFamily="34" charset="-120"/>
                  </a:rPr>
                  <a:t>C选项不正确.</a:t>
                </a:r>
                <a:endParaRPr lang="en-US" altLang="zh-CN" sz="1800" dirty="0"/>
              </a:p>
              <a:p>
                <a:pPr latinLnBrk="1">
                  <a:lnSpc>
                    <a:spcPts val="26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D选项，采用三次传输方案，发送0，依次收到0，0，0（即译码为0</a:t>
                </a:r>
                <a:r>
                  <a:rPr lang="en-US" altLang="zh-CN" sz="1800" b="0" i="0">
                    <a:solidFill>
                      <a:srgbClr val="003760"/>
                    </a:solidFill>
                    <a:latin typeface="Times New Roman" pitchFamily="34" charset="0"/>
                    <a:ea typeface="微软雅黑" pitchFamily="34" charset="-122"/>
                    <a:cs typeface="Times New Roman" pitchFamily="34" charset="-120"/>
                  </a:rPr>
                  <a:t>）的概率为</a:t>
                </a:r>
              </a:p>
              <a:p>
                <a:pPr latinLnBrk="1">
                  <a:lnSpc>
                    <a:spcPts val="26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；发送0，依次收到0，0，1（即译码为0），0，1，0（即译码为0</a:t>
                </a:r>
                <a:r>
                  <a:rPr lang="en-US" altLang="zh-CN" sz="1800" b="0" i="0">
                    <a:solidFill>
                      <a:srgbClr val="003760"/>
                    </a:solidFill>
                    <a:latin typeface="Times New Roman" pitchFamily="34" charset="0"/>
                    <a:ea typeface="微软雅黑" pitchFamily="34" charset="-122"/>
                    <a:cs typeface="Times New Roman" pitchFamily="34" charset="-120"/>
                  </a:rPr>
                  <a:t>），1，0，</a:t>
                </a:r>
              </a:p>
              <a:p>
                <a:pPr latinLnBrk="1">
                  <a:lnSpc>
                    <a:spcPts val="2600"/>
                  </a:lnSpc>
                </a:pPr>
                <a:r>
                  <a:rPr lang="en-US" altLang="zh-CN" sz="1800" b="0" i="0">
                    <a:solidFill>
                      <a:srgbClr val="003760"/>
                    </a:solidFill>
                    <a:latin typeface="Times New Roman" pitchFamily="34" charset="0"/>
                    <a:ea typeface="微软雅黑" pitchFamily="34" charset="-122"/>
                    <a:cs typeface="Times New Roman" pitchFamily="34" charset="-120"/>
                  </a:rPr>
                  <a:t>0</a:t>
                </a:r>
                <a:r>
                  <a:rPr lang="en-US" altLang="zh-CN" sz="1800" b="0" i="0" dirty="0">
                    <a:solidFill>
                      <a:srgbClr val="003760"/>
                    </a:solidFill>
                    <a:latin typeface="Times New Roman" pitchFamily="34" charset="0"/>
                    <a:ea typeface="微软雅黑" pitchFamily="34" charset="-122"/>
                    <a:cs typeface="Times New Roman" pitchFamily="34" charset="-120"/>
                  </a:rPr>
                  <a:t>（即译码为0）的概率为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3(1−</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)=3(1−</m:t>
                    </m:r>
                    <m:r>
                      <a:rPr lang="en-US" altLang="zh-CN" sz="1800" b="0" i="0">
                        <a:solidFill>
                          <a:srgbClr val="003760"/>
                        </a:solidFill>
                        <a:latin typeface="Cambria Math" pitchFamily="34" charset="0"/>
                        <a:ea typeface="Cambria Math" pitchFamily="34" charset="-122"/>
                        <a:cs typeface="Cambria Math" pitchFamily="34" charset="-120"/>
                      </a:rPr>
                      <m:t>𝛼</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，于是译码为0的概率为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𝛼</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+3(1−</m:t>
                    </m:r>
                    <m:r>
                      <a:rPr lang="en-US" altLang="zh-CN" sz="1800" b="0" i="0">
                        <a:solidFill>
                          <a:srgbClr val="003760"/>
                        </a:solidFill>
                        <a:latin typeface="Cambria Math" pitchFamily="34" charset="0"/>
                        <a:ea typeface="Cambria Math" pitchFamily="34" charset="-122"/>
                        <a:cs typeface="Cambria Math" pitchFamily="34" charset="-120"/>
                      </a:rPr>
                      <m:t>𝛼</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.采用</a:t>
                </a:r>
              </a:p>
              <a:p>
                <a:pPr latinLnBrk="1">
                  <a:lnSpc>
                    <a:spcPts val="3700"/>
                  </a:lnSpc>
                </a:pPr>
                <a:r>
                  <a:rPr lang="en-US" altLang="zh-CN" sz="1800" b="0" i="0">
                    <a:solidFill>
                      <a:srgbClr val="003760"/>
                    </a:solidFill>
                    <a:latin typeface="Times New Roman" pitchFamily="34" charset="0"/>
                    <a:ea typeface="微软雅黑" pitchFamily="34" charset="-122"/>
                    <a:cs typeface="Times New Roman" pitchFamily="34" charset="-120"/>
                  </a:rPr>
                  <a:t>单次传输方案</a:t>
                </a:r>
                <a:r>
                  <a:rPr lang="en-US" altLang="zh-CN" sz="1800" b="0" i="0" dirty="0">
                    <a:solidFill>
                      <a:srgbClr val="003760"/>
                    </a:solidFill>
                    <a:latin typeface="Times New Roman" pitchFamily="34" charset="0"/>
                    <a:ea typeface="微软雅黑" pitchFamily="34" charset="-122"/>
                    <a:cs typeface="Times New Roman" pitchFamily="34" charset="-120"/>
                  </a:rPr>
                  <a:t>，发送0，译码为0的概率为</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.依题意，有</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𝛼</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3(1−</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&gt;1−</m:t>
                    </m:r>
                    <m:r>
                      <a:rPr lang="en-US" altLang="zh-CN" sz="1800" b="0" i="0">
                        <a:solidFill>
                          <a:srgbClr val="003760"/>
                        </a:solidFill>
                        <a:latin typeface="Cambria Math" pitchFamily="34" charset="0"/>
                        <a:ea typeface="Cambria Math" pitchFamily="34" charset="-122"/>
                        <a:cs typeface="Cambria Math" pitchFamily="34" charset="-120"/>
                      </a:rPr>
                      <m:t>𝛼</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，即</a:t>
                </a:r>
              </a:p>
              <a:p>
                <a:pPr latinLnBrk="1">
                  <a:lnSpc>
                    <a:spcPts val="3700"/>
                  </a:lnSpc>
                </a:pP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𝛼</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𝛼</m:t>
                    </m:r>
                    <m:r>
                      <a:rPr lang="en-US" altLang="zh-CN" sz="1800" b="0" i="0">
                        <a:solidFill>
                          <a:srgbClr val="003760"/>
                        </a:solidFill>
                        <a:latin typeface="Cambria Math" pitchFamily="34" charset="0"/>
                        <a:ea typeface="Cambria Math" pitchFamily="34" charset="-122"/>
                        <a:cs typeface="Cambria Math" pitchFamily="34" charset="-120"/>
                      </a:rPr>
                      <m:t>∈(0,</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2</m:t>
                        </m:r>
                      </m:den>
                    </m:f>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600"/>
                  </a:lnSpc>
                </a:pPr>
                <a:r>
                  <a:rPr lang="en-US" altLang="zh-CN" b="0" i="0">
                    <a:solidFill>
                      <a:srgbClr val="003760"/>
                    </a:solidFill>
                    <a:latin typeface="Times New Roman" pitchFamily="34" charset="0"/>
                    <a:ea typeface="微软雅黑" pitchFamily="34" charset="-122"/>
                    <a:cs typeface="Times New Roman" pitchFamily="34" charset="-120"/>
                  </a:rPr>
                  <a:t>令函数</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)=−2</m:t>
                    </m:r>
                    <m:sSup>
                      <m:sSup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𝛼</m:t>
                        </m:r>
                      </m:e>
                      <m:sup>
                        <m:r>
                          <a:rPr lang="en-US" altLang="zh-CN" b="0" i="0">
                            <a:solidFill>
                              <a:srgbClr val="003760"/>
                            </a:solidFill>
                            <a:latin typeface="Cambria Math" pitchFamily="34" charset="0"/>
                            <a:ea typeface="Cambria Math" pitchFamily="34" charset="-122"/>
                            <a:cs typeface="Cambria Math" pitchFamily="34" charset="-120"/>
                          </a:rPr>
                          <m:t>2</m:t>
                        </m:r>
                      </m:sup>
                    </m:sSup>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oMath>
                </a14:m>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∈(0,</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𝑓</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(1−2</m:t>
                    </m:r>
                    <m:r>
                      <a:rPr lang="en-US" altLang="zh-CN" b="0" i="0">
                        <a:solidFill>
                          <a:srgbClr val="003760"/>
                        </a:solidFill>
                        <a:latin typeface="Cambria Math" pitchFamily="34" charset="0"/>
                        <a:ea typeface="Cambria Math" pitchFamily="34" charset="-122"/>
                        <a:cs typeface="Cambria Math" pitchFamily="34" charset="-120"/>
                      </a:rPr>
                      <m:t>𝛼</m:t>
                    </m:r>
                    <m:r>
                      <a:rPr lang="en-US" altLang="zh-CN" b="0" i="0">
                        <a:solidFill>
                          <a:srgbClr val="003760"/>
                        </a:solidFill>
                        <a:latin typeface="Cambria Math" pitchFamily="34" charset="0"/>
                        <a:ea typeface="Cambria Math" pitchFamily="34" charset="-122"/>
                        <a:cs typeface="Cambria Math" pitchFamily="34" charset="-120"/>
                      </a:rPr>
                      <m:t>)&gt;0</m:t>
                    </m:r>
                  </m:oMath>
                </a14:m>
                <a:r>
                  <a:rPr lang="en-US" altLang="zh-CN" b="0" i="0" dirty="0">
                    <a:solidFill>
                      <a:srgbClr val="003760"/>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(0,</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b="0" i="0" dirty="0">
                    <a:solidFill>
                      <a:srgbClr val="003760"/>
                    </a:solidFill>
                    <a:latin typeface="Times New Roman" pitchFamily="34" charset="0"/>
                    <a:ea typeface="微软雅黑" pitchFamily="34" charset="-122"/>
                    <a:cs typeface="Times New Roman" pitchFamily="34" charset="-120"/>
                  </a:rPr>
                  <a:t>上恒成立，所以D选项正确.故选</a:t>
                </a:r>
                <a14:m>
                  <m:oMath xmlns:m="http://schemas.openxmlformats.org/officeDocument/2006/math">
                    <m:r>
                      <m:rPr>
                        <m:sty m:val="p"/>
                      </m:rPr>
                      <a:rPr lang="en-US" altLang="zh-CN" b="0" i="0">
                        <a:solidFill>
                          <a:srgbClr val="003760"/>
                        </a:solidFill>
                        <a:latin typeface="Cambria Math" pitchFamily="34" charset="0"/>
                        <a:ea typeface="Cambria Math" pitchFamily="34" charset="-122"/>
                        <a:cs typeface="Cambria Math" pitchFamily="34" charset="-120"/>
                      </a:rPr>
                      <m:t>ABD</m:t>
                    </m:r>
                    <m:r>
                      <a:rPr lang="en-US" altLang="zh-CN"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p:sp>
            <p:nvSpPr>
              <p:cNvPr id="2" name="QC_6_AS.36_1#a8834e330?vaa=1&amp;vcp=1&amp;vop=1&amp;pid=bd89c6533&amp;color=36,64,97&amp;vtp=1&amp;bt=1&amp;bbb=1&amp;hb=1"/>
              <p:cNvSpPr>
                <a:spLocks noRot="1" noChangeAspect="1" noMove="1" noResize="1" noEditPoints="1" noAdjustHandles="1" noChangeArrowheads="1" noChangeShapeType="1" noTextEdit="1"/>
              </p:cNvSpPr>
              <p:nvPr/>
            </p:nvSpPr>
            <p:spPr>
              <a:xfrm>
                <a:off x="539496" y="828000"/>
                <a:ext cx="11109960" cy="5029200"/>
              </a:xfrm>
              <a:prstGeom prst="rect">
                <a:avLst/>
              </a:prstGeom>
              <a:blipFill>
                <a:blip r:embed="rId3"/>
                <a:stretch>
                  <a:fillRect l="-1317" t="-970" r="-659" b="-1576"/>
                </a:stretch>
              </a:blipFill>
              <a:ln/>
            </p:spPr>
            <p:txBody>
              <a:bodyPr/>
              <a:lstStyle/>
              <a:p>
                <a:r>
                  <a:rPr lang="zh-CN" altLang="en-US">
                    <a:noFill/>
                  </a:rPr>
                  <a:t> </a:t>
                </a:r>
              </a:p>
            </p:txBody>
          </p:sp>
        </mc:Fallback>
      </mc:AlternateContent>
      <p:sp>
        <p:nvSpPr>
          <p:cNvPr id="3" name="QC_6_AN.37_1#a8834e330?vaa=1&amp;vcp=1&amp;vop=1&amp;pid=bd89c6533&amp;color=36,64,97&amp;vtp=1&amp;bbb=1"/>
          <p:cNvSpPr/>
          <p:nvPr/>
        </p:nvSpPr>
        <p:spPr>
          <a:xfrm>
            <a:off x="539496" y="5828243"/>
            <a:ext cx="11109960" cy="332105"/>
          </a:xfrm>
          <a:prstGeom prst="rect">
            <a:avLst/>
          </a:prstGeom>
          <a:noFill/>
          <a:ln/>
        </p:spPr>
        <p:txBody>
          <a:bodyPr wrap="none" lIns="0" tIns="0" rIns="0" bIns="0" rtlCol="0" anchor="t"/>
          <a:lstStyle/>
          <a:p>
            <a:pPr algn="l" latinLnBrk="1">
              <a:lnSpc>
                <a:spcPts val="28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r>
              <a:rPr lang="en-US" altLang="zh-CN" sz="2000" b="0" i="0" dirty="0">
                <a:solidFill>
                  <a:srgbClr val="6565FF"/>
                </a:solidFill>
                <a:latin typeface="Times New Roman" pitchFamily="34" charset="0"/>
                <a:ea typeface="微软雅黑" pitchFamily="34" charset="-122"/>
                <a:cs typeface="Times New Roman" pitchFamily="34" charset="-120"/>
              </a:rPr>
              <a:t>ABD</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fade">
                                      <p:cBhvr>
                                        <p:cTn id="62" dur="500"/>
                                        <p:tgtEl>
                                          <p:spTgt spid="2">
                                            <p:txEl>
                                              <p:pRg st="10" end="10"/>
                                            </p:txEl>
                                          </p:spTgt>
                                        </p:tgtEl>
                                      </p:cBhvr>
                                    </p:animEffect>
                                    <p:anim calcmode="lin" valueType="num">
                                      <p:cBhvr>
                                        <p:cTn id="63"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2">
                                            <p:txEl>
                                              <p:pRg st="10" end="1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
                                            <p:txEl>
                                              <p:pRg st="11" end="11"/>
                                            </p:txEl>
                                          </p:spTgt>
                                        </p:tgtEl>
                                        <p:attrNameLst>
                                          <p:attrName>style.visibility</p:attrName>
                                        </p:attrNameLst>
                                      </p:cBhvr>
                                      <p:to>
                                        <p:strVal val="visible"/>
                                      </p:to>
                                    </p:set>
                                    <p:animEffect transition="in" filter="fade">
                                      <p:cBhvr>
                                        <p:cTn id="67" dur="500"/>
                                        <p:tgtEl>
                                          <p:spTgt spid="2">
                                            <p:txEl>
                                              <p:pRg st="11" end="11"/>
                                            </p:txEl>
                                          </p:spTgt>
                                        </p:tgtEl>
                                      </p:cBhvr>
                                    </p:animEffect>
                                    <p:anim calcmode="lin" valueType="num">
                                      <p:cBhvr>
                                        <p:cTn id="68"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69" dur="500" fill="hold"/>
                                        <p:tgtEl>
                                          <p:spTgt spid="2">
                                            <p:txEl>
                                              <p:pRg st="11" end="11"/>
                                            </p:txEl>
                                          </p:spTgt>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
                                            <p:txEl>
                                              <p:pRg st="12" end="12"/>
                                            </p:txEl>
                                          </p:spTgt>
                                        </p:tgtEl>
                                        <p:attrNameLst>
                                          <p:attrName>style.visibility</p:attrName>
                                        </p:attrNameLst>
                                      </p:cBhvr>
                                      <p:to>
                                        <p:strVal val="visible"/>
                                      </p:to>
                                    </p:set>
                                    <p:animEffect transition="in" filter="fade">
                                      <p:cBhvr>
                                        <p:cTn id="72" dur="500"/>
                                        <p:tgtEl>
                                          <p:spTgt spid="2">
                                            <p:txEl>
                                              <p:pRg st="12" end="12"/>
                                            </p:txEl>
                                          </p:spTgt>
                                        </p:tgtEl>
                                      </p:cBhvr>
                                    </p:animEffect>
                                    <p:anim calcmode="lin" valueType="num">
                                      <p:cBhvr>
                                        <p:cTn id="73" dur="500" fill="hold"/>
                                        <p:tgtEl>
                                          <p:spTgt spid="2">
                                            <p:txEl>
                                              <p:pRg st="12" end="12"/>
                                            </p:txEl>
                                          </p:spTgt>
                                        </p:tgtEl>
                                        <p:attrNameLst>
                                          <p:attrName>ppt_x</p:attrName>
                                        </p:attrNameLst>
                                      </p:cBhvr>
                                      <p:tavLst>
                                        <p:tav tm="0">
                                          <p:val>
                                            <p:strVal val="#ppt_x"/>
                                          </p:val>
                                        </p:tav>
                                        <p:tav tm="100000">
                                          <p:val>
                                            <p:strVal val="#ppt_x"/>
                                          </p:val>
                                        </p:tav>
                                      </p:tavLst>
                                    </p:anim>
                                    <p:anim calcmode="lin" valueType="num">
                                      <p:cBhvr>
                                        <p:cTn id="74" dur="500" fill="hold"/>
                                        <p:tgtEl>
                                          <p:spTgt spid="2">
                                            <p:txEl>
                                              <p:pRg st="12" end="12"/>
                                            </p:txEl>
                                          </p:spTgt>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
                                            <p:txEl>
                                              <p:pRg st="13" end="13"/>
                                            </p:txEl>
                                          </p:spTgt>
                                        </p:tgtEl>
                                        <p:attrNameLst>
                                          <p:attrName>style.visibility</p:attrName>
                                        </p:attrNameLst>
                                      </p:cBhvr>
                                      <p:to>
                                        <p:strVal val="visible"/>
                                      </p:to>
                                    </p:set>
                                    <p:animEffect transition="in" filter="fade">
                                      <p:cBhvr>
                                        <p:cTn id="77" dur="500"/>
                                        <p:tgtEl>
                                          <p:spTgt spid="2">
                                            <p:txEl>
                                              <p:pRg st="13" end="13"/>
                                            </p:txEl>
                                          </p:spTgt>
                                        </p:tgtEl>
                                      </p:cBhvr>
                                    </p:animEffect>
                                    <p:anim calcmode="lin" valueType="num">
                                      <p:cBhvr>
                                        <p:cTn id="78" dur="500" fill="hold"/>
                                        <p:tgtEl>
                                          <p:spTgt spid="2">
                                            <p:txEl>
                                              <p:pRg st="13" end="13"/>
                                            </p:txEl>
                                          </p:spTgt>
                                        </p:tgtEl>
                                        <p:attrNameLst>
                                          <p:attrName>ppt_x</p:attrName>
                                        </p:attrNameLst>
                                      </p:cBhvr>
                                      <p:tavLst>
                                        <p:tav tm="0">
                                          <p:val>
                                            <p:strVal val="#ppt_x"/>
                                          </p:val>
                                        </p:tav>
                                        <p:tav tm="100000">
                                          <p:val>
                                            <p:strVal val="#ppt_x"/>
                                          </p:val>
                                        </p:tav>
                                      </p:tavLst>
                                    </p:anim>
                                    <p:anim calcmode="lin" valueType="num">
                                      <p:cBhvr>
                                        <p:cTn id="79" dur="500" fill="hold"/>
                                        <p:tgtEl>
                                          <p:spTgt spid="2">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3">
                                            <p:bg/>
                                          </p:spTgt>
                                        </p:tgtEl>
                                        <p:attrNameLst>
                                          <p:attrName>style.visibility</p:attrName>
                                        </p:attrNameLst>
                                      </p:cBhvr>
                                      <p:to>
                                        <p:strVal val="visible"/>
                                      </p:to>
                                    </p:set>
                                    <p:animEffect transition="in" filter="fade">
                                      <p:cBhvr>
                                        <p:cTn id="84" dur="500"/>
                                        <p:tgtEl>
                                          <p:spTgt spid="3">
                                            <p:bg/>
                                          </p:spTgt>
                                        </p:tgtEl>
                                      </p:cBhvr>
                                    </p:animEffect>
                                    <p:anim calcmode="lin" valueType="num">
                                      <p:cBhvr>
                                        <p:cTn id="85" dur="500" fill="hold"/>
                                        <p:tgtEl>
                                          <p:spTgt spid="3">
                                            <p:bg/>
                                          </p:spTgt>
                                        </p:tgtEl>
                                        <p:attrNameLst>
                                          <p:attrName>ppt_x</p:attrName>
                                        </p:attrNameLst>
                                      </p:cBhvr>
                                      <p:tavLst>
                                        <p:tav tm="0">
                                          <p:val>
                                            <p:strVal val="#ppt_x"/>
                                          </p:val>
                                        </p:tav>
                                        <p:tav tm="100000">
                                          <p:val>
                                            <p:strVal val="#ppt_x"/>
                                          </p:val>
                                        </p:tav>
                                      </p:tavLst>
                                    </p:anim>
                                    <p:anim calcmode="lin" valueType="num">
                                      <p:cBhvr>
                                        <p:cTn id="86" dur="500" fill="hold"/>
                                        <p:tgtEl>
                                          <p:spTgt spid="3">
                                            <p:bg/>
                                          </p:spTgt>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3">
                                            <p:txEl>
                                              <p:pRg st="0" end="0"/>
                                            </p:txEl>
                                          </p:spTgt>
                                        </p:tgtEl>
                                        <p:attrNameLst>
                                          <p:attrName>style.visibility</p:attrName>
                                        </p:attrNameLst>
                                      </p:cBhvr>
                                      <p:to>
                                        <p:strVal val="visible"/>
                                      </p:to>
                                    </p:set>
                                    <p:animEffect transition="in" filter="fade">
                                      <p:cBhvr>
                                        <p:cTn id="89" dur="500"/>
                                        <p:tgtEl>
                                          <p:spTgt spid="3">
                                            <p:txEl>
                                              <p:pRg st="0" end="0"/>
                                            </p:txEl>
                                          </p:spTgt>
                                        </p:tgtEl>
                                      </p:cBhvr>
                                    </p:animEffect>
                                    <p:anim calcmode="lin" valueType="num">
                                      <p:cBhvr>
                                        <p:cTn id="9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38_1#07e3cf1c1?vaa=1&amp;vcp=1&amp;vop=1&amp;pid=bd89c6533&amp;color=36,64,97&amp;vtp=1&amp;bt=1&amp;bbb=1&amp;hb=1"/>
              <p:cNvSpPr/>
              <p:nvPr/>
            </p:nvSpPr>
            <p:spPr>
              <a:xfrm>
                <a:off x="539496" y="1504873"/>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例5</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[全国乙理2022·10，5分]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某棋手与甲、乙、丙三位棋手各比赛一盘，各盘比赛结果相互独立</a:t>
                </a:r>
                <a:r>
                  <a:rPr lang="en-US" altLang="zh-CN" sz="1800" b="0" i="0">
                    <a:solidFill>
                      <a:srgbClr val="244061"/>
                    </a:solidFill>
                    <a:latin typeface="Times New Roman" pitchFamily="34" charset="0"/>
                    <a:ea typeface="微软雅黑" pitchFamily="34" charset="-122"/>
                    <a:cs typeface="Times New Roman" pitchFamily="34" charset="-120"/>
                  </a:rPr>
                  <a:t>.已知该棋手</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与甲</a:t>
                </a:r>
                <a:r>
                  <a:rPr lang="en-US" altLang="zh-CN" b="0" i="0" dirty="0">
                    <a:solidFill>
                      <a:srgbClr val="244061"/>
                    </a:solidFill>
                    <a:latin typeface="Times New Roman" pitchFamily="34" charset="0"/>
                    <a:ea typeface="微软雅黑" pitchFamily="34" charset="-122"/>
                    <a:cs typeface="Times New Roman" pitchFamily="34" charset="-120"/>
                  </a:rPr>
                  <a:t>、乙、丙比赛获胜的概率分别为</a:t>
                </a: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𝑝</m:t>
                        </m:r>
                      </m:e>
                      <m:sub>
                        <m:r>
                          <a:rPr lang="en-US" altLang="zh-CN" b="0" i="0">
                            <a:solidFill>
                              <a:srgbClr val="244061"/>
                            </a:solidFill>
                            <a:latin typeface="Cambria Math" pitchFamily="34" charset="0"/>
                            <a:ea typeface="Cambria Math" pitchFamily="34" charset="-122"/>
                            <a:cs typeface="Cambria Math" pitchFamily="34" charset="-120"/>
                          </a:rPr>
                          <m:t>1</m:t>
                        </m:r>
                      </m:sub>
                    </m:sSub>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𝑝</m:t>
                        </m:r>
                      </m:e>
                      <m:sub>
                        <m:r>
                          <a:rPr lang="en-US" altLang="zh-CN" b="0" i="0">
                            <a:solidFill>
                              <a:srgbClr val="244061"/>
                            </a:solidFill>
                            <a:latin typeface="Cambria Math" pitchFamily="34" charset="0"/>
                            <a:ea typeface="Cambria Math" pitchFamily="34" charset="-122"/>
                            <a:cs typeface="Cambria Math" pitchFamily="34" charset="-120"/>
                          </a:rPr>
                          <m:t>2</m:t>
                        </m:r>
                      </m:sub>
                    </m:sSub>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𝑝</m:t>
                        </m:r>
                      </m:e>
                      <m:sub>
                        <m:r>
                          <a:rPr lang="en-US" altLang="zh-CN" b="0" i="0">
                            <a:solidFill>
                              <a:srgbClr val="244061"/>
                            </a:solidFill>
                            <a:latin typeface="Cambria Math" pitchFamily="34" charset="0"/>
                            <a:ea typeface="Cambria Math" pitchFamily="34" charset="-122"/>
                            <a:cs typeface="Cambria Math" pitchFamily="34" charset="-120"/>
                          </a:rPr>
                          <m:t>3</m:t>
                        </m:r>
                      </m:sub>
                    </m:sSub>
                  </m:oMath>
                </a14:m>
                <a:r>
                  <a:rPr lang="en-US" altLang="zh-CN" b="0" i="0" dirty="0">
                    <a:solidFill>
                      <a:srgbClr val="244061"/>
                    </a:solidFill>
                    <a:latin typeface="Times New Roman" pitchFamily="34" charset="0"/>
                    <a:ea typeface="微软雅黑" pitchFamily="34" charset="-122"/>
                    <a:cs typeface="Times New Roman" pitchFamily="34" charset="-120"/>
                  </a:rPr>
                  <a:t>，且</a:t>
                </a: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𝑝</m:t>
                        </m:r>
                      </m:e>
                      <m:sub>
                        <m:r>
                          <a:rPr lang="en-US" altLang="zh-CN" b="0" i="0">
                            <a:solidFill>
                              <a:srgbClr val="244061"/>
                            </a:solidFill>
                            <a:latin typeface="Cambria Math" pitchFamily="34" charset="0"/>
                            <a:ea typeface="Cambria Math" pitchFamily="34" charset="-122"/>
                            <a:cs typeface="Cambria Math" pitchFamily="34" charset="-120"/>
                          </a:rPr>
                          <m:t>3</m:t>
                        </m:r>
                      </m:sub>
                    </m:sSub>
                    <m:r>
                      <a:rPr lang="en-US" altLang="zh-CN" b="0" i="0" smtClean="0">
                        <a:solidFill>
                          <a:srgbClr val="244061"/>
                        </a:solidFill>
                        <a:latin typeface="Cambria Math" pitchFamily="34" charset="0"/>
                        <a:ea typeface="Cambria Math" pitchFamily="34" charset="-122"/>
                        <a:cs typeface="Cambria Math" pitchFamily="34" charset="-120"/>
                      </a:rPr>
                      <m:t>&gt;</m:t>
                    </m:r>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𝑝</m:t>
                        </m:r>
                      </m:e>
                      <m:sub>
                        <m:r>
                          <a:rPr lang="en-US" altLang="zh-CN" b="0" i="0">
                            <a:solidFill>
                              <a:srgbClr val="244061"/>
                            </a:solidFill>
                            <a:latin typeface="Cambria Math" pitchFamily="34" charset="0"/>
                            <a:ea typeface="Cambria Math" pitchFamily="34" charset="-122"/>
                            <a:cs typeface="Cambria Math" pitchFamily="34" charset="-120"/>
                          </a:rPr>
                          <m:t>2</m:t>
                        </m:r>
                      </m:sub>
                    </m:sSub>
                    <m:r>
                      <a:rPr lang="en-US" altLang="zh-CN" b="0" i="0" smtClean="0">
                        <a:solidFill>
                          <a:srgbClr val="244061"/>
                        </a:solidFill>
                        <a:latin typeface="Cambria Math" pitchFamily="34" charset="0"/>
                        <a:ea typeface="Cambria Math" pitchFamily="34" charset="-122"/>
                        <a:cs typeface="Cambria Math" pitchFamily="34" charset="-120"/>
                      </a:rPr>
                      <m:t>&gt;</m:t>
                    </m:r>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𝑝</m:t>
                        </m:r>
                      </m:e>
                      <m:sub>
                        <m:r>
                          <a:rPr lang="en-US" altLang="zh-CN" b="0" i="0">
                            <a:solidFill>
                              <a:srgbClr val="244061"/>
                            </a:solidFill>
                            <a:latin typeface="Cambria Math" pitchFamily="34" charset="0"/>
                            <a:ea typeface="Cambria Math" pitchFamily="34" charset="-122"/>
                            <a:cs typeface="Cambria Math" pitchFamily="34" charset="-120"/>
                          </a:rPr>
                          <m:t>1</m:t>
                        </m:r>
                      </m:sub>
                    </m:sSub>
                    <m:r>
                      <a:rPr lang="en-US" altLang="zh-CN" b="0" i="0" smtClean="0">
                        <a:solidFill>
                          <a:srgbClr val="244061"/>
                        </a:solidFill>
                        <a:latin typeface="Cambria Math" pitchFamily="34" charset="0"/>
                        <a:ea typeface="Cambria Math" pitchFamily="34" charset="-122"/>
                        <a:cs typeface="Cambria Math" pitchFamily="34" charset="-120"/>
                      </a:rPr>
                      <m:t>&gt;0.</m:t>
                    </m:r>
                  </m:oMath>
                </a14:m>
                <a:r>
                  <a:rPr lang="en-US" altLang="zh-CN" b="0" i="0" dirty="0">
                    <a:solidFill>
                      <a:srgbClr val="244061"/>
                    </a:solidFill>
                    <a:latin typeface="Times New Roman" pitchFamily="34" charset="0"/>
                    <a:ea typeface="微软雅黑" pitchFamily="34" charset="-122"/>
                    <a:cs typeface="Times New Roman" pitchFamily="34" charset="-120"/>
                  </a:rPr>
                  <a:t>记该棋手连胜两盘的概率为</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𝑝</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Times New Roman" pitchFamily="34" charset="0"/>
                    <a:ea typeface="微软雅黑" pitchFamily="34" charset="-122"/>
                    <a:cs typeface="Times New Roman" pitchFamily="34" charset="-120"/>
                  </a:rPr>
                  <a:t>则(</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p:sp>
            <p:nvSpPr>
              <p:cNvPr id="2" name="QC_6_BD.38_1#07e3cf1c1?vaa=1&amp;vcp=1&amp;vop=1&amp;pid=bd89c6533&amp;color=36,64,97&amp;vtp=1&amp;bt=1&amp;bbb=1&amp;hb=1"/>
              <p:cNvSpPr>
                <a:spLocks noRot="1" noChangeAspect="1" noMove="1" noResize="1" noEditPoints="1" noAdjustHandles="1" noChangeArrowheads="1" noChangeShapeType="1" noTextEdit="1"/>
              </p:cNvSpPr>
              <p:nvPr/>
            </p:nvSpPr>
            <p:spPr>
              <a:xfrm>
                <a:off x="539496" y="1504873"/>
                <a:ext cx="11109960" cy="770255"/>
              </a:xfrm>
              <a:prstGeom prst="rect">
                <a:avLst/>
              </a:prstGeom>
              <a:blipFill>
                <a:blip r:embed="rId3"/>
                <a:stretch>
                  <a:fillRect l="-1317" r="-768" b="-18254"/>
                </a:stretch>
              </a:blipFill>
              <a:ln/>
            </p:spPr>
            <p:txBody>
              <a:bodyPr/>
              <a:lstStyle/>
              <a:p>
                <a:r>
                  <a:rPr lang="zh-CN" altLang="en-US">
                    <a:noFill/>
                  </a:rPr>
                  <a:t> </a:t>
                </a:r>
              </a:p>
            </p:txBody>
          </p:sp>
        </mc:Fallback>
      </mc:AlternateContent>
      <p:sp>
        <p:nvSpPr>
          <p:cNvPr id="3" name="QC_6_AN.40_1#07e3cf1c1.bracket?vaa=1&amp;vcp=1&amp;vop=1&amp;pid=bd89c6533&amp;color=36,64,97&amp;vpa=5&amp;vtp=1"/>
          <p:cNvSpPr/>
          <p:nvPr/>
        </p:nvSpPr>
        <p:spPr>
          <a:xfrm>
            <a:off x="11019409" y="2005380"/>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2000" dirty="0">
              <a:solidFill>
                <a:srgbClr val="6565FF"/>
              </a:solidFill>
            </a:endParaRPr>
          </a:p>
        </p:txBody>
      </p:sp>
      <mc:AlternateContent xmlns:mc="http://schemas.openxmlformats.org/markup-compatibility/2006">
        <mc:Choice xmlns:a14="http://schemas.microsoft.com/office/drawing/2010/main" Requires="a14">
          <p:sp>
            <p:nvSpPr>
              <p:cNvPr id="4" name="QC_6_BD.38_2#07e3cf1c1.choices?vaa=1&amp;vcp=1&amp;vop=1&amp;pid=bd89c6533&amp;color=36,64,97&amp;vtp=1&amp;bbb=1"/>
              <p:cNvSpPr/>
              <p:nvPr/>
            </p:nvSpPr>
            <p:spPr>
              <a:xfrm>
                <a:off x="539496" y="2283002"/>
                <a:ext cx="11109960" cy="770255"/>
              </a:xfrm>
              <a:prstGeom prst="rect">
                <a:avLst/>
              </a:prstGeom>
              <a:noFill/>
              <a:ln/>
            </p:spPr>
            <p:txBody>
              <a:bodyPr wrap="none" lIns="0" tIns="0" rIns="0" bIns="0" rtlCol="0" anchor="t"/>
              <a:lstStyle/>
              <a:p>
                <a:pPr latinLnBrk="1">
                  <a:lnSpc>
                    <a:spcPts val="3300"/>
                  </a:lnSpc>
                  <a:tabLst>
                    <a:tab pos="566293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𝑝</m:t>
                    </m:r>
                  </m:oMath>
                </a14:m>
                <a:r>
                  <a:rPr lang="en-US" altLang="zh-CN" sz="1800" b="0" i="0" dirty="0">
                    <a:solidFill>
                      <a:srgbClr val="244061"/>
                    </a:solidFill>
                    <a:latin typeface="Times New Roman" pitchFamily="34" charset="0"/>
                    <a:ea typeface="微软雅黑" pitchFamily="34" charset="-122"/>
                    <a:cs typeface="Times New Roman" pitchFamily="34" charset="-120"/>
                  </a:rPr>
                  <a:t>与该棋手和甲、乙</a:t>
                </a:r>
                <a:r>
                  <a:rPr lang="en-US" altLang="zh-CN" sz="1800" b="0" i="0">
                    <a:solidFill>
                      <a:srgbClr val="244061"/>
                    </a:solidFill>
                    <a:latin typeface="Times New Roman" pitchFamily="34" charset="0"/>
                    <a:ea typeface="微软雅黑" pitchFamily="34" charset="-122"/>
                    <a:cs typeface="Times New Roman" pitchFamily="34" charset="-120"/>
                  </a:rPr>
                  <a:t>、丙的比赛次序无关</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.该棋手在第二盘与甲比赛，</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𝑝</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最大</a:t>
                </a:r>
                <a:endParaRPr lang="en-US" altLang="zh-CN" sz="1800" dirty="0">
                  <a:solidFill>
                    <a:srgbClr val="244061"/>
                  </a:solidFill>
                </a:endParaRPr>
              </a:p>
              <a:p>
                <a:pPr latinLnBrk="1">
                  <a:lnSpc>
                    <a:spcPts val="3100"/>
                  </a:lnSpc>
                  <a:tabLst>
                    <a:tab pos="5662930" algn="l"/>
                  </a:tabLst>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.该棋手在第二盘与乙比赛，</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𝑝</m:t>
                    </m:r>
                  </m:oMath>
                </a14:m>
                <a:r>
                  <a:rPr lang="en-US" altLang="zh-CN" sz="1800" b="0" i="0">
                    <a:solidFill>
                      <a:srgbClr val="244061"/>
                    </a:solidFill>
                    <a:latin typeface="Times New Roman" pitchFamily="34" charset="0"/>
                    <a:ea typeface="微软雅黑" pitchFamily="34" charset="-122"/>
                    <a:cs typeface="Times New Roman" pitchFamily="34" charset="-120"/>
                  </a:rPr>
                  <a:t>最大</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.该棋手在第二盘与丙比赛，</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𝑝</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最大</a:t>
                </a:r>
                <a:endParaRPr lang="en-US" altLang="zh-CN" sz="1800" dirty="0">
                  <a:solidFill>
                    <a:srgbClr val="244061"/>
                  </a:solidFill>
                </a:endParaRPr>
              </a:p>
            </p:txBody>
          </p:sp>
        </mc:Choice>
        <mc:Fallback>
          <p:sp>
            <p:nvSpPr>
              <p:cNvPr id="4" name="QC_6_BD.38_2#07e3cf1c1.choices?vaa=1&amp;vcp=1&amp;vop=1&amp;pid=bd89c6533&amp;color=36,64,97&amp;vtp=1&amp;bbb=1"/>
              <p:cNvSpPr>
                <a:spLocks noRot="1" noChangeAspect="1" noMove="1" noResize="1" noEditPoints="1" noAdjustHandles="1" noChangeArrowheads="1" noChangeShapeType="1" noTextEdit="1"/>
              </p:cNvSpPr>
              <p:nvPr/>
            </p:nvSpPr>
            <p:spPr>
              <a:xfrm>
                <a:off x="539496" y="2283002"/>
                <a:ext cx="11109960" cy="770255"/>
              </a:xfrm>
              <a:prstGeom prst="rect">
                <a:avLst/>
              </a:prstGeom>
              <a:blipFill>
                <a:blip r:embed="rId4"/>
                <a:stretch>
                  <a:fillRect l="-1317" b="-1825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AS.39_1#07e3cf1c1?vaa=1&amp;vcp=1&amp;vop=1&amp;pid=bd89c6533&amp;color=36,64,97&amp;vtp=1&amp;bbb=1&amp;hb=1"/>
              <p:cNvSpPr/>
              <p:nvPr/>
            </p:nvSpPr>
            <p:spPr>
              <a:xfrm>
                <a:off x="539496" y="3064687"/>
                <a:ext cx="11109960" cy="2508695"/>
              </a:xfrm>
              <a:prstGeom prst="rect">
                <a:avLst/>
              </a:prstGeom>
              <a:noFill/>
              <a:ln/>
            </p:spPr>
            <p:txBody>
              <a:bodyPr wrap="none" lIns="0" tIns="0" rIns="0" bIns="0" rtlCol="0" anchor="t"/>
              <a:lstStyle/>
              <a:p>
                <a:pPr algn="l" latinLnBrk="1">
                  <a:lnSpc>
                    <a:spcPts val="34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设该棋手在第二盘与甲比赛连胜两盘的概率为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aseline="-10000">
                            <a:solidFill>
                              <a:srgbClr val="003760"/>
                            </a:solidFill>
                            <a:latin typeface="Cambria Math" panose="02040503050406030204" pitchFamily="18" charset="0"/>
                          </a:rPr>
                          <m:t>甲</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，第二盘与乙比赛连胜两盘的概率为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aseline="-10000">
                            <a:solidFill>
                              <a:srgbClr val="003760"/>
                            </a:solidFill>
                            <a:latin typeface="Cambria Math" panose="02040503050406030204" pitchFamily="18" charset="0"/>
                          </a:rPr>
                          <m:t>乙</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，第二盘与丙</a:t>
                </a:r>
              </a:p>
              <a:p>
                <a:pPr latinLnBrk="1">
                  <a:lnSpc>
                    <a:spcPts val="3400"/>
                  </a:lnSpc>
                </a:pPr>
                <a:r>
                  <a:rPr lang="en-US" altLang="zh-CN" sz="1800" b="0" i="0">
                    <a:solidFill>
                      <a:srgbClr val="003760"/>
                    </a:solidFill>
                    <a:latin typeface="Times New Roman" pitchFamily="34" charset="0"/>
                    <a:ea typeface="微软雅黑" pitchFamily="34" charset="-122"/>
                    <a:cs typeface="Times New Roman" pitchFamily="34" charset="-120"/>
                  </a:rPr>
                  <a:t>比赛连胜两盘的概率为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aseline="-10000">
                            <a:solidFill>
                              <a:srgbClr val="003760"/>
                            </a:solidFill>
                            <a:latin typeface="Cambria Math" panose="02040503050406030204" pitchFamily="18" charset="0"/>
                          </a:rPr>
                          <m:t>丙</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aseline="-10000">
                            <a:solidFill>
                              <a:srgbClr val="003760"/>
                            </a:solidFill>
                            <a:latin typeface="Cambria Math" panose="02040503050406030204" pitchFamily="18" charset="0"/>
                          </a:rPr>
                          <m:t>甲</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(1−</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(1−</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400"/>
                  </a:lnSpc>
                </a:pP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aseline="-10000">
                            <a:solidFill>
                              <a:srgbClr val="003760"/>
                            </a:solidFill>
                            <a:latin typeface="Cambria Math" panose="02040503050406030204" pitchFamily="18" charset="0"/>
                          </a:rPr>
                          <m:t>乙</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(1−</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(1−</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400"/>
                  </a:lnSpc>
                </a:pP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aseline="-10000">
                            <a:solidFill>
                              <a:srgbClr val="003760"/>
                            </a:solidFill>
                            <a:latin typeface="Cambria Math" panose="02040503050406030204" pitchFamily="18" charset="0"/>
                          </a:rPr>
                          <m:t>丙</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(1−</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(1−</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−2</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aseline="-10000">
                            <a:solidFill>
                              <a:srgbClr val="003760"/>
                            </a:solidFill>
                            <a:latin typeface="Cambria Math" panose="02040503050406030204" pitchFamily="18" charset="0"/>
                          </a:rPr>
                          <m:t>丙</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aseline="-10000">
                            <a:solidFill>
                              <a:srgbClr val="003760"/>
                            </a:solidFill>
                            <a:latin typeface="Cambria Math" panose="02040503050406030204" pitchFamily="18" charset="0"/>
                          </a:rPr>
                          <m:t>甲</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p>
              <a:p>
                <a:pPr latinLnBrk="1">
                  <a:lnSpc>
                    <a:spcPts val="3400"/>
                  </a:lnSpc>
                </a:pP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aseline="-10000">
                            <a:solidFill>
                              <a:srgbClr val="003760"/>
                            </a:solidFill>
                            <a:latin typeface="Cambria Math" panose="02040503050406030204" pitchFamily="18" charset="0"/>
                          </a:rPr>
                          <m:t>丙</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aseline="-10000">
                            <a:solidFill>
                              <a:srgbClr val="003760"/>
                            </a:solidFill>
                            <a:latin typeface="Cambria Math" panose="02040503050406030204" pitchFamily="18" charset="0"/>
                          </a:rPr>
                          <m:t>乙</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FF8827"/>
                    </a:solidFill>
                    <a:latin typeface="Times New Roman" pitchFamily="34" charset="0"/>
                    <a:ea typeface="微软雅黑" pitchFamily="34" charset="-122"/>
                    <a:cs typeface="Times New Roman" pitchFamily="34" charset="-120"/>
                  </a:rPr>
                  <a:t>（提示：将</a:t>
                </a:r>
                <a14:m>
                  <m:oMath xmlns:m="http://schemas.openxmlformats.org/officeDocument/2006/math">
                    <m:sSub>
                      <m:sSubPr>
                        <m:ctrlPr>
                          <a:rPr lang="en-US" altLang="zh-CN" sz="1800" b="0" i="1" dirty="0" smtClean="0">
                            <a:solidFill>
                              <a:srgbClr val="FF8827"/>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FF8827"/>
                            </a:solidFill>
                            <a:latin typeface="Cambria Math" pitchFamily="34" charset="0"/>
                            <a:ea typeface="Cambria Math" pitchFamily="34" charset="-122"/>
                            <a:cs typeface="Cambria Math" pitchFamily="34" charset="-120"/>
                          </a:rPr>
                          <m:t>𝑝</m:t>
                        </m:r>
                      </m:e>
                      <m:sub>
                        <m:r>
                          <a:rPr lang="en-US" altLang="zh-CN" sz="1800" baseline="-10000">
                            <a:solidFill>
                              <a:srgbClr val="FF8827"/>
                            </a:solidFill>
                            <a:latin typeface="Cambria Math" panose="02040503050406030204" pitchFamily="18" charset="0"/>
                          </a:rPr>
                          <m:t>丙</m:t>
                        </m:r>
                      </m:sub>
                    </m:sSub>
                  </m:oMath>
                </a14:m>
                <a:r>
                  <a:rPr lang="en-US" altLang="zh-CN" sz="1800" b="0" i="0" dirty="0">
                    <a:solidFill>
                      <a:srgbClr val="FF8827"/>
                    </a:solidFill>
                    <a:latin typeface="Times New Roman" pitchFamily="34" charset="0"/>
                    <a:ea typeface="微软雅黑" pitchFamily="34" charset="-122"/>
                    <a:cs typeface="Times New Roman" pitchFamily="34" charset="-120"/>
                  </a:rPr>
                  <a:t>与</a:t>
                </a:r>
                <a14:m>
                  <m:oMath xmlns:m="http://schemas.openxmlformats.org/officeDocument/2006/math">
                    <m:sSub>
                      <m:sSubPr>
                        <m:ctrlPr>
                          <a:rPr lang="en-US" altLang="zh-CN" sz="1800" b="0" i="1" dirty="0" smtClean="0">
                            <a:solidFill>
                              <a:srgbClr val="FF8827"/>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FF8827"/>
                            </a:solidFill>
                            <a:latin typeface="Cambria Math" pitchFamily="34" charset="0"/>
                            <a:ea typeface="Cambria Math" pitchFamily="34" charset="-122"/>
                            <a:cs typeface="Cambria Math" pitchFamily="34" charset="-120"/>
                          </a:rPr>
                          <m:t>𝑝</m:t>
                        </m:r>
                      </m:e>
                      <m:sub>
                        <m:r>
                          <a:rPr lang="en-US" altLang="zh-CN" sz="1800" baseline="-10000">
                            <a:solidFill>
                              <a:srgbClr val="FF8827"/>
                            </a:solidFill>
                            <a:latin typeface="Cambria Math" panose="02040503050406030204" pitchFamily="18" charset="0"/>
                          </a:rPr>
                          <m:t>甲</m:t>
                        </m:r>
                      </m:sub>
                    </m:sSub>
                  </m:oMath>
                </a14:m>
                <a:r>
                  <a:rPr lang="en-US" altLang="zh-CN" sz="1800" b="0" i="0" dirty="0">
                    <a:solidFill>
                      <a:srgbClr val="FF8827"/>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FF8827"/>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FF8827"/>
                            </a:solidFill>
                            <a:latin typeface="Cambria Math" pitchFamily="34" charset="0"/>
                            <a:ea typeface="Cambria Math" pitchFamily="34" charset="-122"/>
                            <a:cs typeface="Cambria Math" pitchFamily="34" charset="-120"/>
                          </a:rPr>
                          <m:t>𝑝</m:t>
                        </m:r>
                      </m:e>
                      <m:sub>
                        <m:r>
                          <a:rPr lang="en-US" altLang="zh-CN" sz="1800" baseline="-10000">
                            <a:solidFill>
                              <a:srgbClr val="FF8827"/>
                            </a:solidFill>
                            <a:latin typeface="Cambria Math" panose="02040503050406030204" pitchFamily="18" charset="0"/>
                          </a:rPr>
                          <m:t>乙</m:t>
                        </m:r>
                      </m:sub>
                    </m:sSub>
                  </m:oMath>
                </a14:m>
                <a:r>
                  <a:rPr lang="en-US" altLang="zh-CN" sz="1800" b="0" i="0" dirty="0">
                    <a:solidFill>
                      <a:srgbClr val="FF8827"/>
                    </a:solidFill>
                    <a:latin typeface="Times New Roman" pitchFamily="34" charset="0"/>
                    <a:ea typeface="微软雅黑" pitchFamily="34" charset="-122"/>
                    <a:cs typeface="Times New Roman" pitchFamily="34" charset="-120"/>
                  </a:rPr>
                  <a:t>分别相减，运用因式分解求出差的符号）</a:t>
                </a: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𝑝</m:t>
                        </m:r>
                      </m:e>
                      <m:sub>
                        <m:r>
                          <a:rPr lang="en-US" altLang="zh-CN" sz="1800" baseline="-10000">
                            <a:solidFill>
                              <a:srgbClr val="003760"/>
                            </a:solidFill>
                            <a:latin typeface="Cambria Math" panose="02040503050406030204" pitchFamily="18" charset="0"/>
                          </a:rPr>
                          <m:t>丙</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最大，</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故选</a:t>
                </a:r>
                <a14:m>
                  <m:oMath xmlns:m="http://schemas.openxmlformats.org/officeDocument/2006/math">
                    <m:r>
                      <m:rPr>
                        <m:sty m:val="p"/>
                      </m:rPr>
                      <a:rPr lang="en-US" altLang="zh-CN" b="0" i="0" smtClean="0">
                        <a:solidFill>
                          <a:srgbClr val="003760"/>
                        </a:solidFill>
                        <a:latin typeface="Cambria Math" pitchFamily="34" charset="0"/>
                        <a:ea typeface="Cambria Math" pitchFamily="34" charset="-122"/>
                        <a:cs typeface="Cambria Math" pitchFamily="34" charset="-120"/>
                      </a:rPr>
                      <m:t>D</m:t>
                    </m:r>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p:sp>
            <p:nvSpPr>
              <p:cNvPr id="5" name="QC_6_AS.39_1#07e3cf1c1?vaa=1&amp;vcp=1&amp;vop=1&amp;pid=bd89c6533&amp;color=36,64,97&amp;vtp=1&amp;bbb=1&amp;hb=1"/>
              <p:cNvSpPr>
                <a:spLocks noRot="1" noChangeAspect="1" noMove="1" noResize="1" noEditPoints="1" noAdjustHandles="1" noChangeArrowheads="1" noChangeShapeType="1" noTextEdit="1"/>
              </p:cNvSpPr>
              <p:nvPr/>
            </p:nvSpPr>
            <p:spPr>
              <a:xfrm>
                <a:off x="539496" y="3064687"/>
                <a:ext cx="11109960" cy="2508695"/>
              </a:xfrm>
              <a:prstGeom prst="rect">
                <a:avLst/>
              </a:prstGeom>
              <a:blipFill>
                <a:blip r:embed="rId5"/>
                <a:stretch>
                  <a:fillRect l="-1317" r="-1153" b="-583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8ac839c88.fixed?vcp=1&amp;color=36,64,97&amp;tib=255,255,255&amp;vtp=1" descr="preencoded.png"/>
          <p:cNvPicPr>
            <a:picLocks noChangeAspect="1"/>
          </p:cNvPicPr>
          <p:nvPr/>
        </p:nvPicPr>
        <p:blipFill>
          <a:blip r:embed="rId3"/>
          <a:stretch>
            <a:fillRect/>
          </a:stretch>
        </p:blipFill>
        <p:spPr>
          <a:xfrm>
            <a:off x="4873752" y="2020824"/>
            <a:ext cx="2414016" cy="1344168"/>
          </a:xfrm>
          <a:prstGeom prst="rect">
            <a:avLst/>
          </a:prstGeom>
        </p:spPr>
      </p:pic>
      <p:sp>
        <p:nvSpPr>
          <p:cNvPr id="3" name="C_1_BD#8ac839c88.fixed?vcp=1&amp;color=61,88,159&amp;vtp=1&amp;bbb=1"/>
          <p:cNvSpPr/>
          <p:nvPr/>
        </p:nvSpPr>
        <p:spPr>
          <a:xfrm>
            <a:off x="4946904" y="2093976"/>
            <a:ext cx="2304288"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第七章</a:t>
            </a:r>
            <a:endParaRPr lang="en-US" altLang="zh-CN" sz="5400" dirty="0"/>
          </a:p>
        </p:txBody>
      </p:sp>
      <p:sp>
        <p:nvSpPr>
          <p:cNvPr id="4" name="C_1_BD#8ac839c88.fixed?vcp=1&amp;color=61,88,159&amp;vtp=1&amp;bbb=1"/>
          <p:cNvSpPr/>
          <p:nvPr/>
        </p:nvSpPr>
        <p:spPr>
          <a:xfrm>
            <a:off x="0" y="3657600"/>
            <a:ext cx="12188952" cy="923544"/>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随机变量及其分布</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C_5_BD#ca442b353?vcp=1&amp;pid=1f5d44dc1&amp;color=101,101,255&amp;vtp=1&amp;bt=1&amp;bbb=1"/>
          <p:cNvSpPr/>
          <p:nvPr/>
        </p:nvSpPr>
        <p:spPr>
          <a:xfrm>
            <a:off x="539496" y="828000"/>
            <a:ext cx="11109960" cy="812800"/>
          </a:xfrm>
          <a:prstGeom prst="rect">
            <a:avLst/>
          </a:prstGeom>
          <a:noFill/>
          <a:ln/>
        </p:spPr>
        <p:txBody>
          <a:bodyPr wrap="none" lIns="0" tIns="0" rIns="0" bIns="0" rtlCol="0" anchor="t"/>
          <a:lstStyle/>
          <a:p>
            <a:pPr algn="l" latinLnBrk="1">
              <a:lnSpc>
                <a:spcPts val="3400"/>
              </a:lnSpc>
            </a:pPr>
            <a:r>
              <a:rPr lang="en-US" altLang="zh-CN" sz="2000" b="0" i="0" dirty="0">
                <a:solidFill>
                  <a:srgbClr val="6565FF"/>
                </a:solidFill>
                <a:latin typeface="Times New Roman" pitchFamily="34" charset="0"/>
                <a:ea typeface="微软雅黑" pitchFamily="34" charset="-122"/>
                <a:cs typeface="Times New Roman" pitchFamily="34" charset="-120"/>
              </a:rPr>
              <a:t>考点3</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Times New Roman" pitchFamily="34" charset="0"/>
                <a:ea typeface="微软雅黑" pitchFamily="34" charset="-122"/>
                <a:cs typeface="Times New Roman" pitchFamily="34" charset="-120"/>
              </a:rPr>
              <a:t>离散型随机变量的分布列及其数字特征</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Times New Roman" pitchFamily="34" charset="0"/>
                <a:ea typeface="微软雅黑" pitchFamily="34" charset="-122"/>
                <a:cs typeface="Times New Roman" pitchFamily="34" charset="-120"/>
              </a:rPr>
              <a:t>考频</a:t>
            </a:r>
            <a:endParaRPr lang="en-US" altLang="zh-CN" sz="2000" dirty="0">
              <a:solidFill>
                <a:srgbClr val="6565FF"/>
              </a:solidFill>
            </a:endParaRPr>
          </a:p>
        </p:txBody>
      </p:sp>
      <mc:AlternateContent xmlns:mc="http://schemas.openxmlformats.org/markup-compatibility/2006">
        <mc:Choice xmlns:a14="http://schemas.microsoft.com/office/drawing/2010/main" Requires="a14">
          <p:sp>
            <p:nvSpPr>
              <p:cNvPr id="3" name="QB_6_BD.42_1#52f5b0e75?vaa=1&amp;vcp=1&amp;vop=1&amp;pid=ca442b353&amp;color=36,64,97&amp;vtp=1&amp;bbb=1&amp;hb=1"/>
              <p:cNvSpPr/>
              <p:nvPr/>
            </p:nvSpPr>
            <p:spPr>
              <a:xfrm>
                <a:off x="539496" y="1263419"/>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例6</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[全国一</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2025⋅14</m:t>
                    </m:r>
                  </m:oMath>
                </a14:m>
                <a:r>
                  <a:rPr lang="en-US" altLang="zh-CN" sz="100" b="0" i="0" kern="0" spc="-99900" dirty="0">
                    <a:solidFill>
                      <a:srgbClr val="FFFFFF"/>
                    </a:solidFill>
                    <a:latin typeface="仿宋" pitchFamily="34" charset="0"/>
                    <a:ea typeface="仿宋" pitchFamily="34" charset="-122"/>
                    <a:cs typeface="仿宋" pitchFamily="34" charset="-120"/>
                  </a:rPr>
                  <a:t> </a:t>
                </a:r>
                <a:r>
                  <a:rPr lang="en-US" altLang="zh-CN" sz="1800" b="0" i="0" dirty="0">
                    <a:solidFill>
                      <a:srgbClr val="244061"/>
                    </a:solidFill>
                    <a:latin typeface="仿宋" pitchFamily="34" charset="0"/>
                    <a:ea typeface="仿宋" pitchFamily="34" charset="-122"/>
                    <a:cs typeface="仿宋" pitchFamily="34" charset="-120"/>
                  </a:rPr>
                  <a:t>，5分]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有5个相同的球，分别标有数字1，2，3，4，5，从中有放回地随机取3次</a:t>
                </a:r>
                <a:r>
                  <a:rPr lang="en-US" altLang="zh-CN" sz="1800" b="0" i="0">
                    <a:solidFill>
                      <a:srgbClr val="244061"/>
                    </a:solidFill>
                    <a:latin typeface="Times New Roman" pitchFamily="34" charset="0"/>
                    <a:ea typeface="微软雅黑" pitchFamily="34" charset="-122"/>
                    <a:cs typeface="Times New Roman" pitchFamily="34" charset="-120"/>
                  </a:rPr>
                  <a:t>，每次取</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1</a:t>
                </a:r>
                <a:r>
                  <a:rPr lang="en-US" altLang="zh-CN" b="0" i="0" dirty="0">
                    <a:solidFill>
                      <a:srgbClr val="244061"/>
                    </a:solidFill>
                    <a:latin typeface="Times New Roman" pitchFamily="34" charset="0"/>
                    <a:ea typeface="微软雅黑" pitchFamily="34" charset="-122"/>
                    <a:cs typeface="Times New Roman" pitchFamily="34" charset="-120"/>
                  </a:rPr>
                  <a:t>个球.记</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𝑋</m:t>
                    </m:r>
                  </m:oMath>
                </a14:m>
                <a:r>
                  <a:rPr lang="en-US" altLang="zh-CN" b="0" i="0" dirty="0">
                    <a:solidFill>
                      <a:srgbClr val="244061"/>
                    </a:solidFill>
                    <a:latin typeface="Times New Roman" pitchFamily="34" charset="0"/>
                    <a:ea typeface="微软雅黑" pitchFamily="34" charset="-122"/>
                    <a:cs typeface="Times New Roman" pitchFamily="34" charset="-120"/>
                  </a:rPr>
                  <a:t>为这5个球中至少被取出1次的球的个数，则</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𝑋</m:t>
                    </m:r>
                  </m:oMath>
                </a14:m>
                <a:r>
                  <a:rPr lang="en-US" altLang="zh-CN" b="0" i="0" dirty="0">
                    <a:solidFill>
                      <a:srgbClr val="244061"/>
                    </a:solidFill>
                    <a:latin typeface="Times New Roman" pitchFamily="34" charset="0"/>
                    <a:ea typeface="微软雅黑" pitchFamily="34" charset="-122"/>
                    <a:cs typeface="Times New Roman" pitchFamily="34" charset="-120"/>
                  </a:rPr>
                  <a:t>的数学期望</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𝐸</m:t>
                    </m:r>
                    <m:r>
                      <a:rPr lang="en-US" altLang="zh-CN" b="0" i="0" smtClean="0">
                        <a:solidFill>
                          <a:srgbClr val="244061"/>
                        </a:solidFill>
                        <a:latin typeface="Cambria Math" pitchFamily="34" charset="0"/>
                        <a:ea typeface="Cambria Math" pitchFamily="34" charset="-122"/>
                        <a:cs typeface="Cambria Math" pitchFamily="34" charset="-120"/>
                      </a:rPr>
                      <m:t>(</m:t>
                    </m:r>
                    <m:r>
                      <a:rPr lang="en-US" altLang="zh-CN" b="0" i="0" smtClean="0">
                        <a:solidFill>
                          <a:srgbClr val="244061"/>
                        </a:solidFill>
                        <a:latin typeface="Cambria Math" pitchFamily="34" charset="0"/>
                        <a:ea typeface="Cambria Math" pitchFamily="34" charset="-122"/>
                        <a:cs typeface="Cambria Math" pitchFamily="34" charset="-120"/>
                      </a:rPr>
                      <m:t>𝑋</m:t>
                    </m:r>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i="0">
                    <a:solidFill>
                      <a:srgbClr val="244061"/>
                    </a:solidFill>
                    <a:latin typeface="SimSun" pitchFamily="34" charset="0"/>
                    <a:ea typeface="SimSun" pitchFamily="34" charset="-122"/>
                    <a:cs typeface="SimSun" pitchFamily="34" charset="-120"/>
                  </a:rPr>
                  <a:t>___</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p:sp>
            <p:nvSpPr>
              <p:cNvPr id="3" name="QB_6_BD.42_1#52f5b0e75?vaa=1&amp;vcp=1&amp;vop=1&amp;pid=ca442b353&amp;color=36,64,97&amp;vtp=1&amp;bbb=1&amp;hb=1"/>
              <p:cNvSpPr>
                <a:spLocks noRot="1" noChangeAspect="1" noMove="1" noResize="1" noEditPoints="1" noAdjustHandles="1" noChangeArrowheads="1" noChangeShapeType="1" noTextEdit="1"/>
              </p:cNvSpPr>
              <p:nvPr/>
            </p:nvSpPr>
            <p:spPr>
              <a:xfrm>
                <a:off x="539496" y="1263419"/>
                <a:ext cx="11109960" cy="770255"/>
              </a:xfrm>
              <a:prstGeom prst="rect">
                <a:avLst/>
              </a:prstGeom>
              <a:blipFill>
                <a:blip r:embed="rId3"/>
                <a:stretch>
                  <a:fillRect l="-1317" r="-1372"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6_AN.44_1#52f5b0e75.blank?vaa=1&amp;vcp=1&amp;vop=1&amp;pid=ca442b353&amp;color=36,64,97&amp;vpa=6&amp;vtp=1&amp;bbb=1&amp;rh=30.68"/>
              <p:cNvSpPr/>
              <p:nvPr/>
            </p:nvSpPr>
            <p:spPr>
              <a:xfrm>
                <a:off x="7937564" y="1585047"/>
                <a:ext cx="311150" cy="389636"/>
              </a:xfrm>
              <a:prstGeom prst="rect">
                <a:avLst/>
              </a:prstGeom>
              <a:noFill/>
              <a:ln/>
            </p:spPr>
            <p:txBody>
              <a:bodyPr wrap="none" lIns="0" tIns="0" rIns="0" bIns="0" rtlCol="0" anchor="t"/>
              <a:lstStyle/>
              <a:p>
                <a:pPr algn="ctr" latinLnBrk="1">
                  <a:lnSpc>
                    <a:spcPts val="3100"/>
                  </a:lnSpc>
                </a:pPr>
                <a14:m>
                  <m:oMath xmlns:m="http://schemas.openxmlformats.org/officeDocument/2006/math">
                    <m:f>
                      <m:f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61</m:t>
                        </m:r>
                      </m:num>
                      <m:den>
                        <m:r>
                          <a:rPr lang="en-US" altLang="zh-CN" b="0" i="0">
                            <a:solidFill>
                              <a:srgbClr val="6565FF"/>
                            </a:solidFill>
                            <a:latin typeface="Cambria Math" pitchFamily="34" charset="0"/>
                            <a:ea typeface="Cambria Math" pitchFamily="34" charset="-122"/>
                            <a:cs typeface="Cambria Math" pitchFamily="34" charset="-120"/>
                          </a:rPr>
                          <m:t>25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p:sp>
            <p:nvSpPr>
              <p:cNvPr id="4" name="QB_6_AN.44_1#52f5b0e75.blank?vaa=1&amp;vcp=1&amp;vop=1&amp;pid=ca442b353&amp;color=36,64,97&amp;vpa=6&amp;vtp=1&amp;bbb=1&amp;rh=30.68"/>
              <p:cNvSpPr>
                <a:spLocks noRot="1" noChangeAspect="1" noMove="1" noResize="1" noEditPoints="1" noAdjustHandles="1" noChangeArrowheads="1" noChangeShapeType="1" noTextEdit="1"/>
              </p:cNvSpPr>
              <p:nvPr/>
            </p:nvSpPr>
            <p:spPr>
              <a:xfrm>
                <a:off x="7937564" y="1585047"/>
                <a:ext cx="311150" cy="389636"/>
              </a:xfrm>
              <a:prstGeom prst="rect">
                <a:avLst/>
              </a:prstGeom>
              <a:blipFill>
                <a:blip r:embed="rId4"/>
                <a:stretch>
                  <a:fillRect b="-1562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43_1#52f5b0e75?vaa=1&amp;vcp=1&amp;vop=1&amp;pid=ca442b353&amp;color=36,64,97&amp;vtp=1&amp;bbb=1&amp;hb=1"/>
              <p:cNvSpPr/>
              <p:nvPr/>
            </p:nvSpPr>
            <p:spPr>
              <a:xfrm>
                <a:off x="539496" y="2041231"/>
                <a:ext cx="11109960" cy="287655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由题意得</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𝑋</m:t>
                    </m:r>
                    <m:r>
                      <a:rPr lang="en-US" altLang="zh-CN" sz="1800" b="0" i="0" smtClean="0">
                        <a:solidFill>
                          <a:srgbClr val="003760"/>
                        </a:solidFill>
                        <a:latin typeface="Cambria Math" pitchFamily="34" charset="0"/>
                        <a:ea typeface="Cambria Math" pitchFamily="34" charset="-122"/>
                        <a:cs typeface="Cambria Math" pitchFamily="34" charset="-120"/>
                      </a:rPr>
                      <m:t>=1，2，3</m:t>
                    </m:r>
                  </m:oMath>
                </a14:m>
                <a:r>
                  <a:rPr lang="en-US" altLang="zh-CN" sz="1800" b="0" i="0" dirty="0">
                    <a:solidFill>
                      <a:srgbClr val="FF8827"/>
                    </a:solidFill>
                    <a:latin typeface="Times New Roman" pitchFamily="34" charset="0"/>
                    <a:ea typeface="微软雅黑" pitchFamily="34" charset="-122"/>
                    <a:cs typeface="Times New Roman" pitchFamily="34" charset="-120"/>
                  </a:rPr>
                  <a:t>（关键：</a:t>
                </a:r>
                <a14:m>
                  <m:oMath xmlns:m="http://schemas.openxmlformats.org/officeDocument/2006/math">
                    <m:r>
                      <a:rPr lang="en-US" altLang="zh-CN" sz="1800" b="0" i="0" smtClean="0">
                        <a:solidFill>
                          <a:srgbClr val="FF8827"/>
                        </a:solidFill>
                        <a:latin typeface="Cambria Math" pitchFamily="34" charset="0"/>
                        <a:ea typeface="Cambria Math" pitchFamily="34" charset="-122"/>
                        <a:cs typeface="Cambria Math" pitchFamily="34" charset="-120"/>
                      </a:rPr>
                      <m:t>𝑋</m:t>
                    </m:r>
                    <m:r>
                      <a:rPr lang="en-US" altLang="zh-CN" sz="1800" b="0" i="0" smtClean="0">
                        <a:solidFill>
                          <a:srgbClr val="FF8827"/>
                        </a:solidFill>
                        <a:latin typeface="Cambria Math" pitchFamily="34" charset="0"/>
                        <a:ea typeface="Cambria Math" pitchFamily="34" charset="-122"/>
                        <a:cs typeface="Cambria Math" pitchFamily="34" charset="-120"/>
                      </a:rPr>
                      <m:t>=1</m:t>
                    </m:r>
                  </m:oMath>
                </a14:m>
                <a:r>
                  <a:rPr lang="en-US" altLang="zh-CN" sz="1800" b="0" i="0" dirty="0">
                    <a:solidFill>
                      <a:srgbClr val="FF8827"/>
                    </a:solidFill>
                    <a:latin typeface="Times New Roman" pitchFamily="34" charset="0"/>
                    <a:ea typeface="微软雅黑" pitchFamily="34" charset="-122"/>
                    <a:cs typeface="Times New Roman" pitchFamily="34" charset="-120"/>
                  </a:rPr>
                  <a:t>表示三次取出的都是同一个数字的球，</a:t>
                </a:r>
                <a14:m>
                  <m:oMath xmlns:m="http://schemas.openxmlformats.org/officeDocument/2006/math">
                    <m:r>
                      <a:rPr lang="en-US" altLang="zh-CN" sz="1800" b="0" i="0" smtClean="0">
                        <a:solidFill>
                          <a:srgbClr val="FF8827"/>
                        </a:solidFill>
                        <a:latin typeface="Cambria Math" pitchFamily="34" charset="0"/>
                        <a:ea typeface="Cambria Math" pitchFamily="34" charset="-122"/>
                        <a:cs typeface="Cambria Math" pitchFamily="34" charset="-120"/>
                      </a:rPr>
                      <m:t>𝑋</m:t>
                    </m:r>
                    <m:r>
                      <a:rPr lang="en-US" altLang="zh-CN" sz="1800" b="0" i="0" smtClean="0">
                        <a:solidFill>
                          <a:srgbClr val="FF8827"/>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表示三次取出了两</a:t>
                </a:r>
              </a:p>
              <a:p>
                <a:pPr latinLnBrk="1">
                  <a:lnSpc>
                    <a:spcPts val="3300"/>
                  </a:lnSpc>
                </a:pPr>
                <a:r>
                  <a:rPr lang="en-US" altLang="zh-CN" sz="1800" b="0" i="0">
                    <a:solidFill>
                      <a:srgbClr val="FF8827"/>
                    </a:solidFill>
                    <a:latin typeface="Times New Roman" pitchFamily="34" charset="0"/>
                    <a:ea typeface="微软雅黑" pitchFamily="34" charset="-122"/>
                    <a:cs typeface="Times New Roman" pitchFamily="34" charset="-120"/>
                  </a:rPr>
                  <a:t>个不同数字的球</a:t>
                </a:r>
                <a:r>
                  <a:rPr lang="en-US" altLang="zh-CN" sz="1800" b="0" i="0" dirty="0">
                    <a:solidFill>
                      <a:srgbClr val="FF8827"/>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FF8827"/>
                        </a:solidFill>
                        <a:latin typeface="Cambria Math" pitchFamily="34" charset="0"/>
                        <a:ea typeface="Cambria Math" pitchFamily="34" charset="-122"/>
                        <a:cs typeface="Cambria Math" pitchFamily="34" charset="-120"/>
                      </a:rPr>
                      <m:t>𝑋</m:t>
                    </m:r>
                    <m:r>
                      <a:rPr lang="en-US" altLang="zh-CN" sz="1800" b="0" i="0" smtClean="0">
                        <a:solidFill>
                          <a:srgbClr val="FF8827"/>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表示三次取出的球的数字各不相同）.</a:t>
                </a:r>
                <a:endParaRPr lang="en-US" altLang="zh-CN" sz="1800" dirty="0">
                  <a:solidFill>
                    <a:srgbClr val="FF8827"/>
                  </a:solidFill>
                </a:endParaRPr>
              </a:p>
              <a:p>
                <a:pPr latinLnBrk="1">
                  <a:lnSpc>
                    <a:spcPts val="35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𝑋</m:t>
                    </m:r>
                    <m:r>
                      <a:rPr lang="en-US" altLang="zh-CN" sz="1800" b="0" i="0" smtClean="0">
                        <a:solidFill>
                          <a:srgbClr val="003760"/>
                        </a:solidFill>
                        <a:latin typeface="Cambria Math" pitchFamily="34" charset="0"/>
                        <a:ea typeface="Cambria Math" pitchFamily="34" charset="-122"/>
                        <a:cs typeface="Cambria Math" pitchFamily="34" charset="-120"/>
                      </a:rPr>
                      <m:t>=1)=</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5</m:t>
                        </m:r>
                      </m:sub>
                      <m:sup>
                        <m:r>
                          <a:rPr lang="en-US" altLang="zh-CN" sz="1800" b="0" i="0">
                            <a:solidFill>
                              <a:srgbClr val="003760"/>
                            </a:solidFill>
                            <a:latin typeface="Cambria Math" pitchFamily="34" charset="0"/>
                            <a:ea typeface="Cambria Math" pitchFamily="34" charset="-122"/>
                            <a:cs typeface="Cambria Math" pitchFamily="34" charset="-120"/>
                          </a:rPr>
                          <m:t>1</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5</m:t>
                        </m:r>
                      </m:num>
                      <m:den>
                        <m:r>
                          <a:rPr lang="en-US" altLang="zh-CN" sz="1800" b="0" i="0">
                            <a:solidFill>
                              <a:srgbClr val="003760"/>
                            </a:solidFill>
                            <a:latin typeface="Cambria Math" pitchFamily="34" charset="0"/>
                            <a:ea typeface="Cambria Math" pitchFamily="34" charset="-122"/>
                            <a:cs typeface="Cambria Math" pitchFamily="34" charset="-120"/>
                          </a:rPr>
                          <m:t>125</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𝑋</m:t>
                    </m:r>
                    <m:r>
                      <a:rPr lang="en-US" altLang="zh-CN" sz="1800" b="0" i="0" smtClean="0">
                        <a:solidFill>
                          <a:srgbClr val="003760"/>
                        </a:solidFill>
                        <a:latin typeface="Cambria Math" pitchFamily="34" charset="0"/>
                        <a:ea typeface="Cambria Math" pitchFamily="34" charset="-122"/>
                        <a:cs typeface="Cambria Math" pitchFamily="34" charset="-120"/>
                      </a:rPr>
                      <m:t>=3)=</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A</m:t>
                        </m:r>
                      </m:e>
                      <m:sub>
                        <m:r>
                          <a:rPr lang="en-US" altLang="zh-CN" sz="1800" b="0" i="0">
                            <a:solidFill>
                              <a:srgbClr val="003760"/>
                            </a:solidFill>
                            <a:latin typeface="Cambria Math" pitchFamily="34" charset="0"/>
                            <a:ea typeface="Cambria Math" pitchFamily="34" charset="-122"/>
                            <a:cs typeface="Cambria Math" pitchFamily="34" charset="-120"/>
                          </a:rPr>
                          <m:t>5</m:t>
                        </m:r>
                      </m:sub>
                      <m:sup>
                        <m:r>
                          <a:rPr lang="en-US" altLang="zh-CN" sz="1800" b="0" i="0">
                            <a:solidFill>
                              <a:srgbClr val="003760"/>
                            </a:solidFill>
                            <a:latin typeface="Cambria Math" pitchFamily="34" charset="0"/>
                            <a:ea typeface="Cambria Math" pitchFamily="34" charset="-122"/>
                            <a:cs typeface="Cambria Math" pitchFamily="34" charset="-120"/>
                          </a:rPr>
                          <m:t>3</m:t>
                        </m:r>
                      </m:sup>
                    </m:sSubSup>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60</m:t>
                        </m:r>
                      </m:num>
                      <m:den>
                        <m:r>
                          <a:rPr lang="en-US" altLang="zh-CN" sz="1800" b="0" i="0">
                            <a:solidFill>
                              <a:srgbClr val="003760"/>
                            </a:solidFill>
                            <a:latin typeface="Cambria Math" pitchFamily="34" charset="0"/>
                            <a:ea typeface="Cambria Math" pitchFamily="34" charset="-122"/>
                            <a:cs typeface="Cambria Math" pitchFamily="34" charset="-120"/>
                          </a:rPr>
                          <m:t>125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（提示：选出3</a:t>
                </a:r>
                <a:r>
                  <a:rPr lang="en-US" altLang="zh-CN" sz="1800" b="0" i="0">
                    <a:solidFill>
                      <a:srgbClr val="FF8827"/>
                    </a:solidFill>
                    <a:latin typeface="Times New Roman" pitchFamily="34" charset="0"/>
                    <a:ea typeface="微软雅黑" pitchFamily="34" charset="-122"/>
                    <a:cs typeface="Times New Roman" pitchFamily="34" charset="-120"/>
                  </a:rPr>
                  <a:t>个不同数字的小球并排序）；</a:t>
                </a:r>
              </a:p>
              <a:p>
                <a:pPr latinLnBrk="1">
                  <a:lnSpc>
                    <a:spcPts val="4200"/>
                  </a:lnSpc>
                </a:pP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𝑋</m:t>
                    </m:r>
                    <m:r>
                      <a:rPr lang="en-US" altLang="zh-CN" sz="1800" b="0" i="0" smtClean="0">
                        <a:solidFill>
                          <a:srgbClr val="003760"/>
                        </a:solidFill>
                        <a:latin typeface="Cambria Math" pitchFamily="34" charset="0"/>
                        <a:ea typeface="Cambria Math" pitchFamily="34" charset="-122"/>
                        <a:cs typeface="Cambria Math" pitchFamily="34" charset="-120"/>
                      </a:rPr>
                      <m:t>=2)=</m:t>
                    </m:r>
                    <m:sSubSup>
                      <m:sSubSupPr>
                        <m:ctrlPr>
                          <a:rPr lang="en-US" altLang="zh-CN" sz="1800"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C</m:t>
                        </m:r>
                      </m:e>
                      <m:sub>
                        <m:r>
                          <a:rPr lang="en-US" altLang="zh-CN" sz="1800" b="0" i="0">
                            <a:solidFill>
                              <a:srgbClr val="003760"/>
                            </a:solidFill>
                            <a:latin typeface="Cambria Math" pitchFamily="34" charset="0"/>
                            <a:ea typeface="Cambria Math" pitchFamily="34" charset="-122"/>
                            <a:cs typeface="Cambria Math" pitchFamily="34" charset="-120"/>
                          </a:rPr>
                          <m:t>5</m:t>
                        </m:r>
                      </m:sub>
                      <m:sup>
                        <m:r>
                          <a:rPr lang="en-US" altLang="zh-CN" sz="1800" b="0" i="0">
                            <a:solidFill>
                              <a:srgbClr val="003760"/>
                            </a:solidFill>
                            <a:latin typeface="Cambria Math" pitchFamily="34" charset="0"/>
                            <a:ea typeface="Cambria Math" pitchFamily="34" charset="-122"/>
                            <a:cs typeface="Cambria Math" pitchFamily="34" charset="-120"/>
                          </a:rPr>
                          <m:t>2</m:t>
                        </m:r>
                      </m:sup>
                    </m:sSubSup>
                    <m:r>
                      <a:rPr lang="en-US" altLang="zh-CN" sz="1800" b="0" i="0" smtClean="0">
                        <a:solidFill>
                          <a:srgbClr val="003760"/>
                        </a:solidFill>
                        <a:latin typeface="Cambria Math" pitchFamily="34" charset="0"/>
                        <a:ea typeface="Cambria Math" pitchFamily="34" charset="-122"/>
                        <a:cs typeface="Cambria Math" pitchFamily="34" charset="-120"/>
                      </a:rPr>
                      <m:t>×2×</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A</m:t>
                            </m:r>
                          </m:e>
                          <m:sub>
                            <m:r>
                              <a:rPr lang="en-US" altLang="zh-CN" sz="1800" b="0" i="0">
                                <a:solidFill>
                                  <a:srgbClr val="003760"/>
                                </a:solidFill>
                                <a:latin typeface="Cambria Math" pitchFamily="34" charset="0"/>
                                <a:ea typeface="Cambria Math" pitchFamily="34" charset="-122"/>
                                <a:cs typeface="Cambria Math" pitchFamily="34" charset="-120"/>
                              </a:rPr>
                              <m:t>3</m:t>
                            </m:r>
                          </m:sub>
                          <m:sup>
                            <m:r>
                              <a:rPr lang="en-US" altLang="zh-CN" sz="1800" b="0" i="0">
                                <a:solidFill>
                                  <a:srgbClr val="003760"/>
                                </a:solidFill>
                                <a:latin typeface="Cambria Math" pitchFamily="34" charset="0"/>
                                <a:ea typeface="Cambria Math" pitchFamily="34" charset="-122"/>
                                <a:cs typeface="Cambria Math" pitchFamily="34" charset="-120"/>
                              </a:rPr>
                              <m:t>3</m:t>
                            </m:r>
                          </m:sup>
                        </m:sSubSup>
                      </m:num>
                      <m:den>
                        <m:sSubSup>
                          <m:sSubSupPr>
                            <m:ctrlPr>
                              <a:rPr lang="en-US" altLang="zh-CN" sz="1800" b="0" i="1">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3760"/>
                                </a:solidFill>
                                <a:latin typeface="Cambria Math" pitchFamily="34" charset="0"/>
                                <a:ea typeface="Cambria Math" pitchFamily="34" charset="-122"/>
                                <a:cs typeface="Cambria Math" pitchFamily="34" charset="-120"/>
                              </a:rPr>
                              <m:t>A</m:t>
                            </m:r>
                          </m:e>
                          <m:sub>
                            <m:r>
                              <a:rPr lang="en-US" altLang="zh-CN" sz="1800" b="0" i="0">
                                <a:solidFill>
                                  <a:srgbClr val="003760"/>
                                </a:solidFill>
                                <a:latin typeface="Cambria Math" pitchFamily="34" charset="0"/>
                                <a:ea typeface="Cambria Math" pitchFamily="34" charset="-122"/>
                                <a:cs typeface="Cambria Math" pitchFamily="34" charset="-120"/>
                              </a:rPr>
                              <m:t>2</m:t>
                            </m:r>
                          </m:sub>
                          <m:sup>
                            <m:r>
                              <a:rPr lang="en-US" altLang="zh-CN" sz="1800" b="0" i="0">
                                <a:solidFill>
                                  <a:srgbClr val="003760"/>
                                </a:solidFill>
                                <a:latin typeface="Cambria Math" pitchFamily="34" charset="0"/>
                                <a:ea typeface="Cambria Math" pitchFamily="34" charset="-122"/>
                                <a:cs typeface="Cambria Math" pitchFamily="34" charset="-120"/>
                              </a:rPr>
                              <m:t>2</m:t>
                            </m:r>
                          </m:sup>
                        </m:sSubSup>
                      </m:den>
                    </m:f>
                    <m:r>
                      <a:rPr lang="en-US" altLang="zh-CN" sz="1800" b="0" i="0" smtClean="0">
                        <a:solidFill>
                          <a:srgbClr val="00376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5</m:t>
                            </m:r>
                          </m:den>
                        </m:f>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3</m:t>
                        </m:r>
                      </m:sup>
                    </m:sSup>
                    <m:r>
                      <a:rPr lang="en-US" altLang="zh-CN" sz="1800" b="0" i="0" smtClean="0">
                        <a:solidFill>
                          <a:srgbClr val="003760"/>
                        </a:solidFill>
                        <a:latin typeface="Cambria Math" pitchFamily="34" charset="0"/>
                        <a:ea typeface="Cambria Math" pitchFamily="34" charset="-122"/>
                        <a:cs typeface="Cambria Math" pitchFamily="34" charset="-120"/>
                      </a:rPr>
                      <m:t>=</m:t>
                    </m:r>
                    <m:f>
                      <m:f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60</m:t>
                        </m:r>
                      </m:num>
                      <m:den>
                        <m:r>
                          <a:rPr lang="en-US" altLang="zh-CN" sz="1800" b="0" i="0">
                            <a:solidFill>
                              <a:srgbClr val="003760"/>
                            </a:solidFill>
                            <a:latin typeface="Cambria Math" pitchFamily="34" charset="0"/>
                            <a:ea typeface="Cambria Math" pitchFamily="34" charset="-122"/>
                            <a:cs typeface="Cambria Math" pitchFamily="34" charset="-120"/>
                          </a:rPr>
                          <m:t>125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（提示：假设所取球的数字为1和2，式中“2”表示两种组合“1，1，2”和“</a:t>
                </a:r>
                <a:r>
                  <a:rPr lang="en-US" altLang="zh-CN" sz="1800" b="0" i="0">
                    <a:solidFill>
                      <a:srgbClr val="FF8827"/>
                    </a:solidFill>
                    <a:latin typeface="Times New Roman" pitchFamily="34" charset="0"/>
                    <a:ea typeface="微软雅黑" pitchFamily="34" charset="-122"/>
                    <a:cs typeface="Times New Roman" pitchFamily="34" charset="-120"/>
                  </a:rPr>
                  <a:t>1，2，</a:t>
                </a:r>
              </a:p>
              <a:p>
                <a:pPr latinLnBrk="1">
                  <a:lnSpc>
                    <a:spcPts val="4200"/>
                  </a:lnSpc>
                </a:pPr>
                <a:r>
                  <a:rPr lang="en-US" altLang="zh-CN" sz="1800" b="0" i="0">
                    <a:solidFill>
                      <a:srgbClr val="FF8827"/>
                    </a:solidFill>
                    <a:latin typeface="Times New Roman" pitchFamily="34" charset="0"/>
                    <a:ea typeface="微软雅黑" pitchFamily="34" charset="-122"/>
                    <a:cs typeface="Times New Roman" pitchFamily="34" charset="-120"/>
                  </a:rPr>
                  <a:t>2</a:t>
                </a:r>
                <a:r>
                  <a:rPr lang="en-US" altLang="zh-CN" sz="1800" b="0" i="0" dirty="0">
                    <a:solidFill>
                      <a:srgbClr val="FF8827"/>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smtClean="0">
                            <a:solidFill>
                              <a:srgbClr val="FF8827"/>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FF8827"/>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FF8827"/>
                                </a:solidFill>
                                <a:latin typeface="Cambria Math" pitchFamily="34" charset="0"/>
                                <a:ea typeface="Cambria Math" pitchFamily="34" charset="-122"/>
                                <a:cs typeface="Cambria Math" pitchFamily="34" charset="-120"/>
                              </a:rPr>
                              <m:t>A</m:t>
                            </m:r>
                          </m:e>
                          <m:sub>
                            <m:r>
                              <a:rPr lang="en-US" altLang="zh-CN" sz="1800" b="0" i="0">
                                <a:solidFill>
                                  <a:srgbClr val="FF8827"/>
                                </a:solidFill>
                                <a:latin typeface="Cambria Math" pitchFamily="34" charset="0"/>
                                <a:ea typeface="Cambria Math" pitchFamily="34" charset="-122"/>
                                <a:cs typeface="Cambria Math" pitchFamily="34" charset="-120"/>
                              </a:rPr>
                              <m:t>3</m:t>
                            </m:r>
                          </m:sub>
                          <m:sup>
                            <m:r>
                              <a:rPr lang="en-US" altLang="zh-CN" sz="1800" b="0" i="0">
                                <a:solidFill>
                                  <a:srgbClr val="FF8827"/>
                                </a:solidFill>
                                <a:latin typeface="Cambria Math" pitchFamily="34" charset="0"/>
                                <a:ea typeface="Cambria Math" pitchFamily="34" charset="-122"/>
                                <a:cs typeface="Cambria Math" pitchFamily="34" charset="-120"/>
                              </a:rPr>
                              <m:t>3</m:t>
                            </m:r>
                          </m:sup>
                        </m:sSubSup>
                      </m:num>
                      <m:den>
                        <m:sSubSup>
                          <m:sSubSupPr>
                            <m:ctrlPr>
                              <a:rPr lang="en-US" altLang="zh-CN" sz="1800" b="0" i="1">
                                <a:solidFill>
                                  <a:srgbClr val="FF8827"/>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8827"/>
                                </a:solidFill>
                                <a:latin typeface="Cambria Math" pitchFamily="34" charset="0"/>
                                <a:ea typeface="Cambria Math" pitchFamily="34" charset="-122"/>
                                <a:cs typeface="Cambria Math" pitchFamily="34" charset="-120"/>
                              </a:rPr>
                              <m:t>A</m:t>
                            </m:r>
                          </m:e>
                          <m:sub>
                            <m:r>
                              <a:rPr lang="en-US" altLang="zh-CN" sz="1800" b="0" i="0">
                                <a:solidFill>
                                  <a:srgbClr val="FF8827"/>
                                </a:solidFill>
                                <a:latin typeface="Cambria Math" pitchFamily="34" charset="0"/>
                                <a:ea typeface="Cambria Math" pitchFamily="34" charset="-122"/>
                                <a:cs typeface="Cambria Math" pitchFamily="34" charset="-120"/>
                              </a:rPr>
                              <m:t>2</m:t>
                            </m:r>
                          </m:sub>
                          <m:sup>
                            <m:r>
                              <a:rPr lang="en-US" altLang="zh-CN" sz="1800" b="0" i="0">
                                <a:solidFill>
                                  <a:srgbClr val="FF8827"/>
                                </a:solidFill>
                                <a:latin typeface="Cambria Math" pitchFamily="34" charset="0"/>
                                <a:ea typeface="Cambria Math" pitchFamily="34" charset="-122"/>
                                <a:cs typeface="Cambria Math" pitchFamily="34" charset="-120"/>
                              </a:rPr>
                              <m:t>2</m:t>
                            </m:r>
                          </m:sup>
                        </m:sSubSup>
                      </m:den>
                    </m:f>
                  </m:oMath>
                </a14:m>
                <a:r>
                  <a:rPr lang="en-US" altLang="zh-CN" sz="1800" b="0" i="0" dirty="0">
                    <a:solidFill>
                      <a:srgbClr val="FF8827"/>
                    </a:solidFill>
                    <a:latin typeface="Times New Roman" pitchFamily="34" charset="0"/>
                    <a:ea typeface="微软雅黑" pitchFamily="34" charset="-122"/>
                    <a:cs typeface="Times New Roman" pitchFamily="34" charset="-120"/>
                  </a:rPr>
                  <a:t>”表示“除序”）（另解：</a:t>
                </a:r>
                <a14:m>
                  <m:oMath xmlns:m="http://schemas.openxmlformats.org/officeDocument/2006/math">
                    <m:r>
                      <a:rPr lang="en-US" altLang="zh-CN" sz="1800" b="0" i="0" smtClean="0">
                        <a:solidFill>
                          <a:srgbClr val="FF8827"/>
                        </a:solidFill>
                        <a:latin typeface="Cambria Math" pitchFamily="34" charset="0"/>
                        <a:ea typeface="Cambria Math" pitchFamily="34" charset="-122"/>
                        <a:cs typeface="Cambria Math" pitchFamily="34" charset="-120"/>
                      </a:rPr>
                      <m:t>𝑃</m:t>
                    </m:r>
                    <m:r>
                      <a:rPr lang="en-US" altLang="zh-CN" sz="1800" b="0" i="0" smtClean="0">
                        <a:solidFill>
                          <a:srgbClr val="FF8827"/>
                        </a:solidFill>
                        <a:latin typeface="Cambria Math" pitchFamily="34" charset="0"/>
                        <a:ea typeface="Cambria Math" pitchFamily="34" charset="-122"/>
                        <a:cs typeface="Cambria Math" pitchFamily="34" charset="-120"/>
                      </a:rPr>
                      <m:t>(</m:t>
                    </m:r>
                    <m:r>
                      <a:rPr lang="en-US" altLang="zh-CN" sz="1800" b="0" i="0" smtClean="0">
                        <a:solidFill>
                          <a:srgbClr val="FF8827"/>
                        </a:solidFill>
                        <a:latin typeface="Cambria Math" pitchFamily="34" charset="0"/>
                        <a:ea typeface="Cambria Math" pitchFamily="34" charset="-122"/>
                        <a:cs typeface="Cambria Math" pitchFamily="34" charset="-120"/>
                      </a:rPr>
                      <m:t>𝑋</m:t>
                    </m:r>
                    <m:r>
                      <a:rPr lang="en-US" altLang="zh-CN" sz="1800" b="0" i="0" smtClean="0">
                        <a:solidFill>
                          <a:srgbClr val="FF8827"/>
                        </a:solidFill>
                        <a:latin typeface="Cambria Math" pitchFamily="34" charset="0"/>
                        <a:ea typeface="Cambria Math" pitchFamily="34" charset="-122"/>
                        <a:cs typeface="Cambria Math" pitchFamily="34" charset="-120"/>
                      </a:rPr>
                      <m:t>=2)=1−</m:t>
                    </m:r>
                    <m:r>
                      <a:rPr lang="en-US" altLang="zh-CN" sz="1800" b="0" i="0" smtClean="0">
                        <a:solidFill>
                          <a:srgbClr val="FF8827"/>
                        </a:solidFill>
                        <a:latin typeface="Cambria Math" pitchFamily="34" charset="0"/>
                        <a:ea typeface="Cambria Math" pitchFamily="34" charset="-122"/>
                        <a:cs typeface="Cambria Math" pitchFamily="34" charset="-120"/>
                      </a:rPr>
                      <m:t>𝑃</m:t>
                    </m:r>
                    <m:r>
                      <a:rPr lang="en-US" altLang="zh-CN" sz="1800" b="0" i="0" smtClean="0">
                        <a:solidFill>
                          <a:srgbClr val="FF8827"/>
                        </a:solidFill>
                        <a:latin typeface="Cambria Math" pitchFamily="34" charset="0"/>
                        <a:ea typeface="Cambria Math" pitchFamily="34" charset="-122"/>
                        <a:cs typeface="Cambria Math" pitchFamily="34" charset="-120"/>
                      </a:rPr>
                      <m:t>(</m:t>
                    </m:r>
                    <m:r>
                      <a:rPr lang="en-US" altLang="zh-CN" sz="1800" b="0" i="0" smtClean="0">
                        <a:solidFill>
                          <a:srgbClr val="FF8827"/>
                        </a:solidFill>
                        <a:latin typeface="Cambria Math" pitchFamily="34" charset="0"/>
                        <a:ea typeface="Cambria Math" pitchFamily="34" charset="-122"/>
                        <a:cs typeface="Cambria Math" pitchFamily="34" charset="-120"/>
                      </a:rPr>
                      <m:t>𝑋</m:t>
                    </m:r>
                    <m:r>
                      <a:rPr lang="en-US" altLang="zh-CN" sz="1800" b="0" i="0" smtClean="0">
                        <a:solidFill>
                          <a:srgbClr val="FF8827"/>
                        </a:solidFill>
                        <a:latin typeface="Cambria Math" pitchFamily="34" charset="0"/>
                        <a:ea typeface="Cambria Math" pitchFamily="34" charset="-122"/>
                        <a:cs typeface="Cambria Math" pitchFamily="34" charset="-120"/>
                      </a:rPr>
                      <m:t>=1)−</m:t>
                    </m:r>
                    <m:r>
                      <a:rPr lang="en-US" altLang="zh-CN" sz="1800" b="0" i="0" smtClean="0">
                        <a:solidFill>
                          <a:srgbClr val="FF8827"/>
                        </a:solidFill>
                        <a:latin typeface="Cambria Math" pitchFamily="34" charset="0"/>
                        <a:ea typeface="Cambria Math" pitchFamily="34" charset="-122"/>
                        <a:cs typeface="Cambria Math" pitchFamily="34" charset="-120"/>
                      </a:rPr>
                      <m:t>𝑃</m:t>
                    </m:r>
                    <m:r>
                      <a:rPr lang="en-US" altLang="zh-CN" sz="1800" b="0" i="0" smtClean="0">
                        <a:solidFill>
                          <a:srgbClr val="FF8827"/>
                        </a:solidFill>
                        <a:latin typeface="Cambria Math" pitchFamily="34" charset="0"/>
                        <a:ea typeface="Cambria Math" pitchFamily="34" charset="-122"/>
                        <a:cs typeface="Cambria Math" pitchFamily="34" charset="-120"/>
                      </a:rPr>
                      <m:t>(</m:t>
                    </m:r>
                    <m:r>
                      <a:rPr lang="en-US" altLang="zh-CN" sz="1800" b="0" i="0" smtClean="0">
                        <a:solidFill>
                          <a:srgbClr val="FF8827"/>
                        </a:solidFill>
                        <a:latin typeface="Cambria Math" pitchFamily="34" charset="0"/>
                        <a:ea typeface="Cambria Math" pitchFamily="34" charset="-122"/>
                        <a:cs typeface="Cambria Math" pitchFamily="34" charset="-120"/>
                      </a:rPr>
                      <m:t>𝑋</m:t>
                    </m:r>
                    <m:r>
                      <a:rPr lang="en-US" altLang="zh-CN" sz="1800" b="0" i="0" smtClean="0">
                        <a:solidFill>
                          <a:srgbClr val="FF8827"/>
                        </a:solidFill>
                        <a:latin typeface="Cambria Math" pitchFamily="34" charset="0"/>
                        <a:ea typeface="Cambria Math" pitchFamily="34" charset="-122"/>
                        <a:cs typeface="Cambria Math" pitchFamily="34" charset="-120"/>
                      </a:rPr>
                      <m:t>=3)=</m:t>
                    </m:r>
                    <m:f>
                      <m:fPr>
                        <m:ctrlPr>
                          <a:rPr lang="en-US" altLang="zh-CN" sz="1800" b="0" i="1" dirty="0" smtClean="0">
                            <a:solidFill>
                              <a:srgbClr val="FF8827"/>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FF8827"/>
                            </a:solidFill>
                            <a:latin typeface="Cambria Math" pitchFamily="34" charset="0"/>
                            <a:ea typeface="Cambria Math" pitchFamily="34" charset="-122"/>
                            <a:cs typeface="Cambria Math" pitchFamily="34" charset="-120"/>
                          </a:rPr>
                          <m:t>60</m:t>
                        </m:r>
                      </m:num>
                      <m:den>
                        <m:r>
                          <a:rPr lang="en-US" altLang="zh-CN" sz="1800" b="0" i="0">
                            <a:solidFill>
                              <a:srgbClr val="FF8827"/>
                            </a:solidFill>
                            <a:latin typeface="Cambria Math" pitchFamily="34" charset="0"/>
                            <a:ea typeface="Cambria Math" pitchFamily="34" charset="-122"/>
                            <a:cs typeface="Cambria Math" pitchFamily="34" charset="-120"/>
                          </a:rPr>
                          <m:t>125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t>
                </a:r>
                <a:endParaRPr lang="en-US" altLang="zh-CN" sz="1800" dirty="0">
                  <a:solidFill>
                    <a:srgbClr val="FF8827"/>
                  </a:solidFill>
                </a:endParaRPr>
              </a:p>
              <a:p>
                <a:pPr latinLnBrk="1">
                  <a:lnSpc>
                    <a:spcPts val="4500"/>
                  </a:lnSpc>
                </a:pPr>
                <a:r>
                  <a:rPr lang="en-US" altLang="zh-CN" b="0" i="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𝐸</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𝑋</m:t>
                    </m:r>
                    <m:r>
                      <a:rPr lang="en-US" altLang="zh-CN" b="0" i="0" smtClean="0">
                        <a:solidFill>
                          <a:srgbClr val="003760"/>
                        </a:solidFill>
                        <a:latin typeface="Cambria Math" pitchFamily="34" charset="0"/>
                        <a:ea typeface="Cambria Math" pitchFamily="34" charset="-122"/>
                        <a:cs typeface="Cambria Math" pitchFamily="34" charset="-120"/>
                      </a:rPr>
                      <m:t>)=1×</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5</m:t>
                        </m:r>
                      </m:num>
                      <m:den>
                        <m:r>
                          <a:rPr lang="en-US" altLang="zh-CN" b="0" i="0">
                            <a:solidFill>
                              <a:srgbClr val="003760"/>
                            </a:solidFill>
                            <a:latin typeface="Cambria Math" pitchFamily="34" charset="0"/>
                            <a:ea typeface="Cambria Math" pitchFamily="34" charset="-122"/>
                            <a:cs typeface="Cambria Math" pitchFamily="34" charset="-120"/>
                          </a:rPr>
                          <m:t>125</m:t>
                        </m:r>
                      </m:den>
                    </m:f>
                    <m:r>
                      <a:rPr lang="en-US" altLang="zh-CN" b="0" i="0" smtClean="0">
                        <a:solidFill>
                          <a:srgbClr val="003760"/>
                        </a:solidFill>
                        <a:latin typeface="Cambria Math" pitchFamily="34" charset="0"/>
                        <a:ea typeface="Cambria Math" pitchFamily="34" charset="-122"/>
                        <a:cs typeface="Cambria Math" pitchFamily="34" charset="-120"/>
                      </a:rPr>
                      <m:t>+2×</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60</m:t>
                        </m:r>
                      </m:num>
                      <m:den>
                        <m:r>
                          <a:rPr lang="en-US" altLang="zh-CN" b="0" i="0">
                            <a:solidFill>
                              <a:srgbClr val="003760"/>
                            </a:solidFill>
                            <a:latin typeface="Cambria Math" pitchFamily="34" charset="0"/>
                            <a:ea typeface="Cambria Math" pitchFamily="34" charset="-122"/>
                            <a:cs typeface="Cambria Math" pitchFamily="34" charset="-120"/>
                          </a:rPr>
                          <m:t>125</m:t>
                        </m:r>
                      </m:den>
                    </m:f>
                    <m:r>
                      <a:rPr lang="en-US" altLang="zh-CN" b="0" i="0" smtClean="0">
                        <a:solidFill>
                          <a:srgbClr val="003760"/>
                        </a:solidFill>
                        <a:latin typeface="Cambria Math" pitchFamily="34" charset="0"/>
                        <a:ea typeface="Cambria Math" pitchFamily="34" charset="-122"/>
                        <a:cs typeface="Cambria Math" pitchFamily="34" charset="-120"/>
                      </a:rPr>
                      <m:t>+3×</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60</m:t>
                        </m:r>
                      </m:num>
                      <m:den>
                        <m:r>
                          <a:rPr lang="en-US" altLang="zh-CN" b="0" i="0">
                            <a:solidFill>
                              <a:srgbClr val="003760"/>
                            </a:solidFill>
                            <a:latin typeface="Cambria Math" pitchFamily="34" charset="0"/>
                            <a:ea typeface="Cambria Math" pitchFamily="34" charset="-122"/>
                            <a:cs typeface="Cambria Math" pitchFamily="34" charset="-120"/>
                          </a:rPr>
                          <m:t>125</m:t>
                        </m:r>
                      </m:den>
                    </m:f>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61</m:t>
                        </m:r>
                      </m:num>
                      <m:den>
                        <m:r>
                          <a:rPr lang="en-US" altLang="zh-CN" b="0" i="0">
                            <a:solidFill>
                              <a:srgbClr val="003760"/>
                            </a:solidFill>
                            <a:latin typeface="Cambria Math" pitchFamily="34" charset="0"/>
                            <a:ea typeface="Cambria Math" pitchFamily="34" charset="-122"/>
                            <a:cs typeface="Cambria Math" pitchFamily="34" charset="-120"/>
                          </a:rPr>
                          <m:t>25</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p:sp>
            <p:nvSpPr>
              <p:cNvPr id="5" name="QB_6_AS.43_1#52f5b0e75?vaa=1&amp;vcp=1&amp;vop=1&amp;pid=ca442b353&amp;color=36,64,97&amp;vtp=1&amp;bbb=1&amp;hb=1"/>
              <p:cNvSpPr>
                <a:spLocks noRot="1" noChangeAspect="1" noMove="1" noResize="1" noEditPoints="1" noAdjustHandles="1" noChangeArrowheads="1" noChangeShapeType="1" noTextEdit="1"/>
              </p:cNvSpPr>
              <p:nvPr/>
            </p:nvSpPr>
            <p:spPr>
              <a:xfrm>
                <a:off x="539496" y="2041231"/>
                <a:ext cx="11109960" cy="2876550"/>
              </a:xfrm>
              <a:prstGeom prst="rect">
                <a:avLst/>
              </a:prstGeom>
              <a:blipFill>
                <a:blip r:embed="rId5"/>
                <a:stretch>
                  <a:fillRect l="-1317" r="-3348" b="-27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txEl>
                                              <p:pRg st="4" end="4"/>
                                            </p:txEl>
                                          </p:spTgt>
                                        </p:tgtEl>
                                        <p:attrNameLst>
                                          <p:attrName>style.visibility</p:attrName>
                                        </p:attrNameLst>
                                      </p:cBhvr>
                                      <p:to>
                                        <p:strVal val="visible"/>
                                      </p:to>
                                    </p:set>
                                    <p:animEffect transition="in" filter="fade">
                                      <p:cBhvr>
                                        <p:cTn id="32" dur="500"/>
                                        <p:tgtEl>
                                          <p:spTgt spid="5">
                                            <p:txEl>
                                              <p:pRg st="4" end="4"/>
                                            </p:txEl>
                                          </p:spTgt>
                                        </p:tgtEl>
                                      </p:cBhvr>
                                    </p:animEffect>
                                    <p:anim calcmode="lin" valueType="num">
                                      <p:cBhvr>
                                        <p:cTn id="33"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5">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5" end="5"/>
                                            </p:txEl>
                                          </p:spTgt>
                                        </p:tgtEl>
                                        <p:attrNameLst>
                                          <p:attrName>style.visibility</p:attrName>
                                        </p:attrNameLst>
                                      </p:cBhvr>
                                      <p:to>
                                        <p:strVal val="visible"/>
                                      </p:to>
                                    </p:set>
                                    <p:animEffect transition="in" filter="fade">
                                      <p:cBhvr>
                                        <p:cTn id="37" dur="500"/>
                                        <p:tgtEl>
                                          <p:spTgt spid="5">
                                            <p:txEl>
                                              <p:pRg st="5" end="5"/>
                                            </p:txEl>
                                          </p:spTgt>
                                        </p:tgtEl>
                                      </p:cBhvr>
                                    </p:animEffect>
                                    <p:anim calcmode="lin" valueType="num">
                                      <p:cBhvr>
                                        <p:cTn id="38"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4">
                                            <p:bg/>
                                          </p:spTgt>
                                        </p:tgtEl>
                                        <p:attrNameLst>
                                          <p:attrName>style.visibility</p:attrName>
                                        </p:attrNameLst>
                                      </p:cBhvr>
                                      <p:to>
                                        <p:strVal val="visible"/>
                                      </p:to>
                                    </p:set>
                                    <p:animEffect transition="in" filter="fade">
                                      <p:cBhvr>
                                        <p:cTn id="44" dur="500"/>
                                        <p:tgtEl>
                                          <p:spTgt spid="4">
                                            <p:bg/>
                                          </p:spTgt>
                                        </p:tgtEl>
                                      </p:cBhvr>
                                    </p:animEffect>
                                    <p:anim calcmode="lin" valueType="num">
                                      <p:cBhvr>
                                        <p:cTn id="45" dur="500" fill="hold"/>
                                        <p:tgtEl>
                                          <p:spTgt spid="4">
                                            <p:bg/>
                                          </p:spTgt>
                                        </p:tgtEl>
                                        <p:attrNameLst>
                                          <p:attrName>ppt_x</p:attrName>
                                        </p:attrNameLst>
                                      </p:cBhvr>
                                      <p:tavLst>
                                        <p:tav tm="0">
                                          <p:val>
                                            <p:strVal val="#ppt_x"/>
                                          </p:val>
                                        </p:tav>
                                        <p:tav tm="100000">
                                          <p:val>
                                            <p:strVal val="#ppt_x"/>
                                          </p:val>
                                        </p:tav>
                                      </p:tavLst>
                                    </p:anim>
                                    <p:anim calcmode="lin" valueType="num">
                                      <p:cBhvr>
                                        <p:cTn id="46" dur="500" fill="hold"/>
                                        <p:tgtEl>
                                          <p:spTgt spid="4">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4">
                                            <p:txEl>
                                              <p:pRg st="0" end="0"/>
                                            </p:txEl>
                                          </p:spTgt>
                                        </p:tgtEl>
                                        <p:attrNameLst>
                                          <p:attrName>style.visibility</p:attrName>
                                        </p:attrNameLst>
                                      </p:cBhvr>
                                      <p:to>
                                        <p:strVal val="visible"/>
                                      </p:to>
                                    </p:set>
                                    <p:animEffect transition="in" filter="fade">
                                      <p:cBhvr>
                                        <p:cTn id="49" dur="500"/>
                                        <p:tgtEl>
                                          <p:spTgt spid="4">
                                            <p:txEl>
                                              <p:pRg st="0" end="0"/>
                                            </p:txEl>
                                          </p:spTgt>
                                        </p:tgtEl>
                                      </p:cBhvr>
                                    </p:animEffect>
                                    <p:anim calcmode="lin" valueType="num">
                                      <p:cBhvr>
                                        <p:cTn id="5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46_1#2d10bef02?vcp=1&amp;vop=1&amp;pid=ca442b353&amp;color=36,64,97&amp;vtp=1&amp;bt=1&amp;bbb=1&amp;hb=1"/>
              <p:cNvSpPr/>
              <p:nvPr/>
            </p:nvSpPr>
            <p:spPr>
              <a:xfrm>
                <a:off x="539496" y="2140222"/>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例7</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[天津2025·13，5分]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小桐操场跑圈，一周跑2次，每次跑5圈或6圈，第一次跑5圈或6圈的概率均为0.5</a:t>
                </a:r>
                <a:r>
                  <a:rPr lang="en-US" altLang="zh-CN" sz="1800" b="0" i="0">
                    <a:solidFill>
                      <a:srgbClr val="244061"/>
                    </a:solidFill>
                    <a:latin typeface="Times New Roman" pitchFamily="34" charset="0"/>
                    <a:ea typeface="微软雅黑" pitchFamily="34" charset="-122"/>
                    <a:cs typeface="Times New Roman" pitchFamily="34" charset="-120"/>
                  </a:rPr>
                  <a:t>.若</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第一次跑</a:t>
                </a:r>
                <a:r>
                  <a:rPr lang="en-US" altLang="zh-CN" sz="1800" b="0" i="0" dirty="0">
                    <a:solidFill>
                      <a:srgbClr val="244061"/>
                    </a:solidFill>
                    <a:latin typeface="Times New Roman" pitchFamily="34" charset="0"/>
                    <a:ea typeface="微软雅黑" pitchFamily="34" charset="-122"/>
                    <a:cs typeface="Times New Roman" pitchFamily="34" charset="-120"/>
                  </a:rPr>
                  <a:t>5圈，则第二次跑5圈的概率为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0.4</m:t>
                    </m:r>
                  </m:oMath>
                </a14:m>
                <a:r>
                  <a:rPr lang="en-US" altLang="zh-CN" sz="1800" b="0" i="0" dirty="0">
                    <a:solidFill>
                      <a:srgbClr val="244061"/>
                    </a:solidFill>
                    <a:latin typeface="Times New Roman" pitchFamily="34" charset="0"/>
                    <a:ea typeface="微软雅黑" pitchFamily="34" charset="-122"/>
                    <a:cs typeface="Times New Roman" pitchFamily="34" charset="-120"/>
                  </a:rPr>
                  <a:t>，跑6圈的概率为0.6；若第一次跑6圈，则第二次跑5圈的概率为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0.6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跑</a:t>
                </a:r>
                <a:r>
                  <a:rPr lang="en-US" altLang="zh-CN" b="0" i="0" dirty="0">
                    <a:solidFill>
                      <a:srgbClr val="244061"/>
                    </a:solidFill>
                    <a:latin typeface="Times New Roman" pitchFamily="34" charset="0"/>
                    <a:ea typeface="微软雅黑" pitchFamily="34" charset="-122"/>
                    <a:cs typeface="Times New Roman" pitchFamily="34" charset="-120"/>
                  </a:rPr>
                  <a:t>6圈的概率为</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0.4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，则</a:t>
                </a:r>
                <a:endParaRPr lang="en-US" altLang="zh-CN" dirty="0">
                  <a:solidFill>
                    <a:srgbClr val="244061"/>
                  </a:solidFill>
                </a:endParaRPr>
              </a:p>
            </p:txBody>
          </p:sp>
        </mc:Choice>
        <mc:Fallback>
          <p:sp>
            <p:nvSpPr>
              <p:cNvPr id="2" name="QO_6_BD.46_1#2d10bef02?vcp=1&amp;vop=1&amp;pid=ca442b353&amp;color=36,64,97&amp;vtp=1&amp;bt=1&amp;bbb=1&amp;hb=1"/>
              <p:cNvSpPr>
                <a:spLocks noRot="1" noChangeAspect="1" noMove="1" noResize="1" noEditPoints="1" noAdjustHandles="1" noChangeArrowheads="1" noChangeShapeType="1" noTextEdit="1"/>
              </p:cNvSpPr>
              <p:nvPr/>
            </p:nvSpPr>
            <p:spPr>
              <a:xfrm>
                <a:off x="539496" y="2140222"/>
                <a:ext cx="11109960" cy="1192340"/>
              </a:xfrm>
              <a:prstGeom prst="rect">
                <a:avLst/>
              </a:prstGeom>
              <a:blipFill>
                <a:blip r:embed="rId3"/>
                <a:stretch>
                  <a:fillRect l="-1317" r="-988" b="-11735"/>
                </a:stretch>
              </a:blipFill>
              <a:ln/>
            </p:spPr>
            <p:txBody>
              <a:bodyPr/>
              <a:lstStyle/>
              <a:p>
                <a:r>
                  <a:rPr lang="zh-CN" altLang="en-US">
                    <a:noFill/>
                  </a:rPr>
                  <a:t> </a:t>
                </a:r>
              </a:p>
            </p:txBody>
          </p:sp>
        </mc:Fallback>
      </mc:AlternateContent>
      <p:sp>
        <p:nvSpPr>
          <p:cNvPr id="3" name="QB_7_BD.47_1#a423c7f1f?vaa=1&amp;vcp=1&amp;vop=1&amp;pid=2d10bef02&amp;color=36,64,97&amp;vtp=1&amp;bbb=1"/>
          <p:cNvSpPr/>
          <p:nvPr/>
        </p:nvSpPr>
        <p:spPr>
          <a:xfrm>
            <a:off x="539496" y="3343166"/>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244061"/>
                </a:solidFill>
                <a:latin typeface="Times New Roman" pitchFamily="34" charset="0"/>
                <a:ea typeface="微软雅黑" pitchFamily="34" charset="-122"/>
                <a:cs typeface="Times New Roman" pitchFamily="34" charset="-120"/>
              </a:rPr>
              <a:t>小桐一周跑</a:t>
            </a:r>
            <a:r>
              <a:rPr lang="en-US" altLang="zh-CN" sz="1800" b="0" i="0">
                <a:solidFill>
                  <a:srgbClr val="244061"/>
                </a:solidFill>
                <a:latin typeface="Times New Roman" pitchFamily="34" charset="0"/>
                <a:ea typeface="微软雅黑" pitchFamily="34" charset="-122"/>
                <a:cs typeface="Times New Roman" pitchFamily="34" charset="-120"/>
              </a:rPr>
              <a:t>11圈的概率为</a:t>
            </a:r>
            <a:r>
              <a:rPr lang="en-US" altLang="zh-CN" sz="1800" i="0">
                <a:solidFill>
                  <a:srgbClr val="244061"/>
                </a:solidFill>
                <a:latin typeface="SimSun" pitchFamily="34" charset="0"/>
                <a:ea typeface="SimSun" pitchFamily="34" charset="-122"/>
                <a:cs typeface="SimSun" pitchFamily="34" charset="-120"/>
              </a:rPr>
              <a:t>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AlternateContent xmlns:mc="http://schemas.openxmlformats.org/markup-compatibility/2006">
        <mc:Choice xmlns:a14="http://schemas.microsoft.com/office/drawing/2010/main" Requires="a14">
          <p:sp>
            <p:nvSpPr>
              <p:cNvPr id="4" name="QB_7_AN.49_1#a423c7f1f.blank?vaa=1&amp;vcp=1&amp;vop=1&amp;pid=2d10bef02&amp;color=36,64,97&amp;vpa=7&amp;vtp=1&amp;bbb=1"/>
              <p:cNvSpPr/>
              <p:nvPr/>
            </p:nvSpPr>
            <p:spPr>
              <a:xfrm>
                <a:off x="3304349" y="3378154"/>
                <a:ext cx="419100"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6565FF"/>
                        </a:solidFill>
                        <a:latin typeface="Cambria Math" pitchFamily="34" charset="0"/>
                        <a:ea typeface="Cambria Math" pitchFamily="34" charset="-122"/>
                        <a:cs typeface="Cambria Math" pitchFamily="34" charset="-120"/>
                      </a:rPr>
                      <m:t>0.6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p:sp>
            <p:nvSpPr>
              <p:cNvPr id="4" name="QB_7_AN.49_1#a423c7f1f.blank?vaa=1&amp;vcp=1&amp;vop=1&amp;pid=2d10bef02&amp;color=36,64,97&amp;vpa=7&amp;vtp=1&amp;bbb=1"/>
              <p:cNvSpPr>
                <a:spLocks noRot="1" noChangeAspect="1" noMove="1" noResize="1" noEditPoints="1" noAdjustHandles="1" noChangeArrowheads="1" noChangeShapeType="1" noTextEdit="1"/>
              </p:cNvSpPr>
              <p:nvPr/>
            </p:nvSpPr>
            <p:spPr>
              <a:xfrm>
                <a:off x="3304349" y="3378154"/>
                <a:ext cx="419100" cy="260350"/>
              </a:xfrm>
              <a:prstGeom prst="rect">
                <a:avLst/>
              </a:prstGeom>
              <a:blipFill>
                <a:blip r:embed="rId4"/>
                <a:stretch>
                  <a:fillRect l="-4348" r="-7246" b="-1162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7_AS.48_1#a423c7f1f?vaa=1&amp;vcp=1&amp;vop=1&amp;pid=2d10bef02&amp;color=36,64,97&amp;vtp=1&amp;bbb=1&amp;hb=1"/>
              <p:cNvSpPr/>
              <p:nvPr/>
            </p:nvSpPr>
            <p:spPr>
              <a:xfrm>
                <a:off x="539496" y="3754646"/>
                <a:ext cx="11109960" cy="117475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小桐一周跑11圈有两种情况：第一次跑5圈、第二次跑6圈和第一次跑6圈、第二次跑5圈</a:t>
                </a:r>
                <a:r>
                  <a:rPr lang="en-US" altLang="zh-CN" sz="1800" b="0" i="0">
                    <a:solidFill>
                      <a:srgbClr val="003760"/>
                    </a:solidFill>
                    <a:latin typeface="Times New Roman" pitchFamily="34" charset="0"/>
                    <a:ea typeface="微软雅黑" pitchFamily="34" charset="-122"/>
                    <a:cs typeface="Times New Roman" pitchFamily="34" charset="-120"/>
                  </a:rPr>
                  <a:t>，两种情况的</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概率分别为</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𝑃</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=0.5×0.6=0.3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𝑃</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=0.5×0.6=0.3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，所以小桐一周跑</a:t>
                </a:r>
                <a:r>
                  <a:rPr lang="en-US" altLang="zh-CN" sz="1800" b="0" i="0">
                    <a:solidFill>
                      <a:srgbClr val="003760"/>
                    </a:solidFill>
                    <a:latin typeface="Times New Roman" pitchFamily="34" charset="0"/>
                    <a:ea typeface="微软雅黑" pitchFamily="34" charset="-122"/>
                    <a:cs typeface="Times New Roman" pitchFamily="34" charset="-120"/>
                  </a:rPr>
                  <a:t>11圈的概率</a:t>
                </a:r>
              </a:p>
              <a:p>
                <a:pPr latinLnBrk="1">
                  <a:lnSpc>
                    <a:spcPts val="30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𝑃</m:t>
                    </m:r>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𝑃</m:t>
                        </m:r>
                      </m:e>
                      <m:sub>
                        <m:r>
                          <a:rPr lang="en-US" altLang="zh-CN" b="0" i="0">
                            <a:solidFill>
                              <a:srgbClr val="003760"/>
                            </a:solidFill>
                            <a:latin typeface="Cambria Math" pitchFamily="34" charset="0"/>
                            <a:ea typeface="Cambria Math" pitchFamily="34" charset="-122"/>
                            <a:cs typeface="Cambria Math" pitchFamily="34" charset="-120"/>
                          </a:rPr>
                          <m:t>1</m:t>
                        </m:r>
                      </m:sub>
                    </m:sSub>
                    <m:r>
                      <a:rPr lang="en-US" altLang="zh-CN" b="0" i="0" smtClean="0">
                        <a:solidFill>
                          <a:srgbClr val="003760"/>
                        </a:solidFill>
                        <a:latin typeface="Cambria Math" pitchFamily="34" charset="0"/>
                        <a:ea typeface="Cambria Math" pitchFamily="34" charset="-122"/>
                        <a:cs typeface="Cambria Math" pitchFamily="34" charset="-120"/>
                      </a:rPr>
                      <m:t>+</m:t>
                    </m:r>
                    <m:sSub>
                      <m:sSub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a:solidFill>
                              <a:srgbClr val="003760"/>
                            </a:solidFill>
                            <a:latin typeface="Cambria Math" pitchFamily="34" charset="0"/>
                            <a:ea typeface="Cambria Math" pitchFamily="34" charset="-122"/>
                            <a:cs typeface="Cambria Math" pitchFamily="34" charset="-120"/>
                          </a:rPr>
                          <m:t>𝑃</m:t>
                        </m:r>
                      </m:e>
                      <m:sub>
                        <m:r>
                          <a:rPr lang="en-US" altLang="zh-CN" b="0" i="0">
                            <a:solidFill>
                              <a:srgbClr val="003760"/>
                            </a:solidFill>
                            <a:latin typeface="Cambria Math" pitchFamily="34" charset="0"/>
                            <a:ea typeface="Cambria Math" pitchFamily="34" charset="-122"/>
                            <a:cs typeface="Cambria Math" pitchFamily="34" charset="-120"/>
                          </a:rPr>
                          <m:t>2</m:t>
                        </m:r>
                      </m:sub>
                    </m:sSub>
                    <m:r>
                      <a:rPr lang="en-US" altLang="zh-CN" b="0" i="0" smtClean="0">
                        <a:solidFill>
                          <a:srgbClr val="003760"/>
                        </a:solidFill>
                        <a:latin typeface="Cambria Math" pitchFamily="34" charset="0"/>
                        <a:ea typeface="Cambria Math" pitchFamily="34" charset="-122"/>
                        <a:cs typeface="Cambria Math" pitchFamily="34" charset="-120"/>
                      </a:rPr>
                      <m:t>=0.3+0.3=0</m:t>
                    </m:r>
                    <m:r>
                      <a:rPr lang="en-US" altLang="zh-CN" b="0" i="0">
                        <a:solidFill>
                          <a:srgbClr val="003760"/>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p:sp>
            <p:nvSpPr>
              <p:cNvPr id="5" name="QB_7_AS.48_1#a423c7f1f?vaa=1&amp;vcp=1&amp;vop=1&amp;pid=2d10bef02&amp;color=36,64,97&amp;vtp=1&amp;bbb=1&amp;hb=1"/>
              <p:cNvSpPr>
                <a:spLocks noRot="1" noChangeAspect="1" noMove="1" noResize="1" noEditPoints="1" noAdjustHandles="1" noChangeArrowheads="1" noChangeShapeType="1" noTextEdit="1"/>
              </p:cNvSpPr>
              <p:nvPr/>
            </p:nvSpPr>
            <p:spPr>
              <a:xfrm>
                <a:off x="539496" y="3754646"/>
                <a:ext cx="11109960" cy="1174750"/>
              </a:xfrm>
              <a:prstGeom prst="rect">
                <a:avLst/>
              </a:prstGeom>
              <a:blipFill>
                <a:blip r:embed="rId5"/>
                <a:stretch>
                  <a:fillRect l="-1317" r="-165" b="-414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bg/>
                                          </p:spTgt>
                                        </p:tgtEl>
                                        <p:attrNameLst>
                                          <p:attrName>style.visibility</p:attrName>
                                        </p:attrNameLst>
                                      </p:cBhvr>
                                      <p:to>
                                        <p:strVal val="visible"/>
                                      </p:to>
                                    </p:set>
                                    <p:animEffect transition="in" filter="fade">
                                      <p:cBhvr>
                                        <p:cTn id="29" dur="500"/>
                                        <p:tgtEl>
                                          <p:spTgt spid="4">
                                            <p:bg/>
                                          </p:spTgt>
                                        </p:tgtEl>
                                      </p:cBhvr>
                                    </p:animEffect>
                                    <p:anim calcmode="lin" valueType="num">
                                      <p:cBhvr>
                                        <p:cTn id="30" dur="500" fill="hold"/>
                                        <p:tgtEl>
                                          <p:spTgt spid="4">
                                            <p:bg/>
                                          </p:spTgt>
                                        </p:tgtEl>
                                        <p:attrNameLst>
                                          <p:attrName>ppt_x</p:attrName>
                                        </p:attrNameLst>
                                      </p:cBhvr>
                                      <p:tavLst>
                                        <p:tav tm="0">
                                          <p:val>
                                            <p:strVal val="#ppt_x"/>
                                          </p:val>
                                        </p:tav>
                                        <p:tav tm="100000">
                                          <p:val>
                                            <p:strVal val="#ppt_x"/>
                                          </p:val>
                                        </p:tav>
                                      </p:tavLst>
                                    </p:anim>
                                    <p:anim calcmode="lin" valueType="num">
                                      <p:cBhvr>
                                        <p:cTn id="31" dur="500" fill="hold"/>
                                        <p:tgtEl>
                                          <p:spTgt spid="4">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anim calcmode="lin" valueType="num">
                                      <p:cBhvr>
                                        <p:cTn id="3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7_BD.51_1#90db8006e?vaa=1&amp;vcp=1&amp;vop=1&amp;pid=2d10bef02&amp;color=36,64,97&amp;vtp=1&amp;bt=1&amp;bbb=1"/>
              <p:cNvSpPr/>
              <p:nvPr/>
            </p:nvSpPr>
            <p:spPr>
              <a:xfrm>
                <a:off x="539496" y="2756807"/>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244061"/>
                    </a:solidFill>
                    <a:latin typeface="Times New Roman" pitchFamily="34" charset="0"/>
                    <a:ea typeface="微软雅黑" pitchFamily="34" charset="-122"/>
                    <a:cs typeface="Times New Roman" pitchFamily="34" charset="-120"/>
                  </a:rPr>
                  <a:t>若一周至少跑11圈为运动量达标，则连续跑4周，记合格周数为</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，则期望</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𝐸</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𝑋</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244061"/>
                    </a:solidFill>
                    <a:latin typeface="SimSun" pitchFamily="34" charset="0"/>
                    <a:ea typeface="SimSun" pitchFamily="34" charset="-122"/>
                    <a:cs typeface="SimSun" pitchFamily="34" charset="-120"/>
                  </a:rPr>
                  <a:t>____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Choice>
        <mc:Fallback>
          <p:sp>
            <p:nvSpPr>
              <p:cNvPr id="2" name="QB_7_BD.51_1#90db8006e?vaa=1&amp;vcp=1&amp;vop=1&amp;pid=2d10bef02&amp;color=36,64,97&amp;vtp=1&amp;bt=1&amp;bbb=1"/>
              <p:cNvSpPr>
                <a:spLocks noRot="1" noChangeAspect="1" noMove="1" noResize="1" noEditPoints="1" noAdjustHandles="1" noChangeArrowheads="1" noChangeShapeType="1" noTextEdit="1"/>
              </p:cNvSpPr>
              <p:nvPr/>
            </p:nvSpPr>
            <p:spPr>
              <a:xfrm>
                <a:off x="539496" y="2756807"/>
                <a:ext cx="11109960" cy="360680"/>
              </a:xfrm>
              <a:prstGeom prst="rect">
                <a:avLst/>
              </a:prstGeom>
              <a:blipFill>
                <a:blip r:embed="rId3"/>
                <a:stretch>
                  <a:fillRect l="-1317" t="-3390" b="-406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7_AN.53_1#90db8006e.blank?vaa=1&amp;vcp=1&amp;vop=1&amp;pid=2d10bef02&amp;color=36,64,97&amp;vpa=8&amp;vtp=1&amp;bbb=1"/>
              <p:cNvSpPr/>
              <p:nvPr/>
            </p:nvSpPr>
            <p:spPr>
              <a:xfrm>
                <a:off x="8874379" y="2799161"/>
                <a:ext cx="419100"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6565FF"/>
                        </a:solidFill>
                        <a:latin typeface="Cambria Math" pitchFamily="34" charset="0"/>
                        <a:ea typeface="Cambria Math" pitchFamily="34" charset="-122"/>
                        <a:cs typeface="Cambria Math" pitchFamily="34" charset="-120"/>
                      </a:rPr>
                      <m:t>3.2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p:sp>
            <p:nvSpPr>
              <p:cNvPr id="3" name="QB_7_AN.53_1#90db8006e.blank?vaa=1&amp;vcp=1&amp;vop=1&amp;pid=2d10bef02&amp;color=36,64,97&amp;vpa=8&amp;vtp=1&amp;bbb=1"/>
              <p:cNvSpPr>
                <a:spLocks noRot="1" noChangeAspect="1" noMove="1" noResize="1" noEditPoints="1" noAdjustHandles="1" noChangeArrowheads="1" noChangeShapeType="1" noTextEdit="1"/>
              </p:cNvSpPr>
              <p:nvPr/>
            </p:nvSpPr>
            <p:spPr>
              <a:xfrm>
                <a:off x="8874379" y="2799161"/>
                <a:ext cx="419100" cy="260350"/>
              </a:xfrm>
              <a:prstGeom prst="rect">
                <a:avLst/>
              </a:prstGeom>
              <a:blipFill>
                <a:blip r:embed="rId4"/>
                <a:stretch>
                  <a:fillRect l="-5797" r="-5797" b="-1162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7_AS.52_1#90db8006e?vaa=1&amp;vcp=1&amp;vop=1&amp;pid=2d10bef02&amp;color=36,64,97&amp;vtp=1&amp;bbb=1&amp;hb=1"/>
              <p:cNvSpPr/>
              <p:nvPr/>
            </p:nvSpPr>
            <p:spPr>
              <a:xfrm>
                <a:off x="539496" y="3127393"/>
                <a:ext cx="11109960" cy="1187895"/>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小桐一周跑的圈数的所有可能取值为10，11，12，其中达标的圈数为11，12</a:t>
                </a:r>
                <a:r>
                  <a:rPr lang="en-US" altLang="zh-CN" sz="1800" b="0" i="0">
                    <a:solidFill>
                      <a:srgbClr val="003760"/>
                    </a:solidFill>
                    <a:latin typeface="Times New Roman" pitchFamily="34" charset="0"/>
                    <a:ea typeface="微软雅黑" pitchFamily="34" charset="-122"/>
                    <a:cs typeface="Times New Roman" pitchFamily="34" charset="-120"/>
                  </a:rPr>
                  <a:t>，则小桐一周内运动量达</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标的概率</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𝑃</m:t>
                    </m:r>
                    <m:r>
                      <a:rPr lang="en-US" altLang="zh-CN" sz="1800" b="0" i="0" smtClean="0">
                        <a:solidFill>
                          <a:srgbClr val="003760"/>
                        </a:solidFill>
                        <a:latin typeface="Cambria Math" pitchFamily="34" charset="0"/>
                        <a:ea typeface="Cambria Math" pitchFamily="34" charset="-122"/>
                        <a:cs typeface="Cambria Math" pitchFamily="34" charset="-120"/>
                      </a:rPr>
                      <m:t>=1−0.5×0.4=0.8.</m:t>
                    </m:r>
                  </m:oMath>
                </a14:m>
                <a:r>
                  <a:rPr lang="en-US" altLang="zh-CN" sz="1800" b="0" i="0" dirty="0">
                    <a:solidFill>
                      <a:srgbClr val="003760"/>
                    </a:solidFill>
                    <a:latin typeface="Times New Roman" pitchFamily="34" charset="0"/>
                    <a:ea typeface="微软雅黑" pitchFamily="34" charset="-122"/>
                    <a:cs typeface="Times New Roman" pitchFamily="34" charset="-120"/>
                  </a:rPr>
                  <a:t>合格周数</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𝑋</m:t>
                    </m:r>
                  </m:oMath>
                </a14:m>
                <a:r>
                  <a:rPr lang="en-US" altLang="zh-CN" sz="1800" b="0" i="0" dirty="0">
                    <a:solidFill>
                      <a:srgbClr val="003760"/>
                    </a:solidFill>
                    <a:latin typeface="Times New Roman" pitchFamily="34" charset="0"/>
                    <a:ea typeface="微软雅黑" pitchFamily="34" charset="-122"/>
                    <a:cs typeface="Times New Roman" pitchFamily="34" charset="-120"/>
                  </a:rPr>
                  <a:t>的所有可能取值为0，1，2，3，4，</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𝑋</m:t>
                    </m:r>
                  </m:oMath>
                </a14:m>
                <a:r>
                  <a:rPr lang="en-US" altLang="zh-CN" sz="1800" b="0" i="0" dirty="0">
                    <a:solidFill>
                      <a:srgbClr val="003760"/>
                    </a:solidFill>
                    <a:latin typeface="Times New Roman" pitchFamily="34" charset="0"/>
                    <a:ea typeface="微软雅黑" pitchFamily="34" charset="-122"/>
                    <a:cs typeface="Times New Roman" pitchFamily="34" charset="-120"/>
                  </a:rPr>
                  <a:t>服从二项分布</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𝐵</m:t>
                    </m:r>
                    <m:r>
                      <a:rPr lang="en-US" altLang="zh-CN" sz="1800" b="0" i="0" smtClean="0">
                        <a:solidFill>
                          <a:srgbClr val="003760"/>
                        </a:solidFill>
                        <a:latin typeface="Cambria Math" pitchFamily="34" charset="0"/>
                        <a:ea typeface="Cambria Math" pitchFamily="34" charset="-122"/>
                        <a:cs typeface="Cambria Math" pitchFamily="34" charset="-120"/>
                      </a:rPr>
                      <m:t>(4,0.8)</m:t>
                    </m:r>
                  </m:oMath>
                </a14:m>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的数学期望</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𝐸</m:t>
                    </m:r>
                    <m:r>
                      <a:rPr lang="en-US" altLang="zh-CN" b="0" i="0" smtClean="0">
                        <a:solidFill>
                          <a:srgbClr val="003760"/>
                        </a:solidFill>
                        <a:latin typeface="Cambria Math" pitchFamily="34" charset="0"/>
                        <a:ea typeface="Cambria Math" pitchFamily="34" charset="-122"/>
                        <a:cs typeface="Cambria Math" pitchFamily="34" charset="-120"/>
                      </a:rPr>
                      <m:t>(</m:t>
                    </m:r>
                    <m:r>
                      <a:rPr lang="en-US" altLang="zh-CN" b="0" i="0" smtClean="0">
                        <a:solidFill>
                          <a:srgbClr val="003760"/>
                        </a:solidFill>
                        <a:latin typeface="Cambria Math" pitchFamily="34" charset="0"/>
                        <a:ea typeface="Cambria Math" pitchFamily="34" charset="-122"/>
                        <a:cs typeface="Cambria Math" pitchFamily="34" charset="-120"/>
                      </a:rPr>
                      <m:t>𝑋</m:t>
                    </m:r>
                    <m:r>
                      <a:rPr lang="en-US" altLang="zh-CN" b="0" i="0" smtClean="0">
                        <a:solidFill>
                          <a:srgbClr val="003760"/>
                        </a:solidFill>
                        <a:latin typeface="Cambria Math" pitchFamily="34" charset="0"/>
                        <a:ea typeface="Cambria Math" pitchFamily="34" charset="-122"/>
                        <a:cs typeface="Cambria Math" pitchFamily="34" charset="-120"/>
                      </a:rPr>
                      <m:t>)=4×0.8=3.2.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p:sp>
            <p:nvSpPr>
              <p:cNvPr id="4" name="QB_7_AS.52_1#90db8006e?vaa=1&amp;vcp=1&amp;vop=1&amp;pid=2d10bef02&amp;color=36,64,97&amp;vtp=1&amp;bbb=1&amp;hb=1"/>
              <p:cNvSpPr>
                <a:spLocks noRot="1" noChangeAspect="1" noMove="1" noResize="1" noEditPoints="1" noAdjustHandles="1" noChangeArrowheads="1" noChangeShapeType="1" noTextEdit="1"/>
              </p:cNvSpPr>
              <p:nvPr/>
            </p:nvSpPr>
            <p:spPr>
              <a:xfrm>
                <a:off x="539496" y="3127393"/>
                <a:ext cx="11109960" cy="1187895"/>
              </a:xfrm>
              <a:prstGeom prst="rect">
                <a:avLst/>
              </a:prstGeom>
              <a:blipFill>
                <a:blip r:embed="rId5"/>
                <a:stretch>
                  <a:fillRect l="-1317" r="-549" b="-1230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55_1#43e9395f5?vcp=1&amp;vop=1&amp;pid=ca442b353&amp;color=36,64,97&amp;vtp=1&amp;bt=1&amp;bbb=1&amp;hb=1"/>
              <p:cNvSpPr/>
              <p:nvPr/>
            </p:nvSpPr>
            <p:spPr>
              <a:xfrm>
                <a:off x="539496" y="1713979"/>
                <a:ext cx="11109960" cy="20305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例8</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[全国新课标Ⅱ2024⋅18，17分]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某投篮比赛分为两个阶段，每个参赛队由两名队员组成.</a:t>
                </a:r>
                <a:r>
                  <a:rPr lang="en-US" altLang="zh-CN" sz="1800" b="0" i="0">
                    <a:solidFill>
                      <a:srgbClr val="244061"/>
                    </a:solidFill>
                    <a:latin typeface="Times New Roman" pitchFamily="34" charset="0"/>
                    <a:ea typeface="微软雅黑" pitchFamily="34" charset="-122"/>
                    <a:cs typeface="Times New Roman" pitchFamily="34" charset="-120"/>
                  </a:rPr>
                  <a:t>比赛具体规则如下：</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第一阶段由参赛队中一名队员投篮</a:t>
                </a:r>
                <a:r>
                  <a:rPr lang="en-US" altLang="zh-CN" sz="1800" b="0" i="0" dirty="0">
                    <a:solidFill>
                      <a:srgbClr val="244061"/>
                    </a:solidFill>
                    <a:latin typeface="Times New Roman" pitchFamily="34" charset="0"/>
                    <a:ea typeface="微软雅黑" pitchFamily="34" charset="-122"/>
                    <a:cs typeface="Times New Roman" pitchFamily="34" charset="-120"/>
                  </a:rPr>
                  <a:t>3次，若3次都未投中，则该队被淘汰，比赛成绩为0分；若至少投中一次</a:t>
                </a:r>
                <a:r>
                  <a:rPr lang="en-US" altLang="zh-CN" sz="1800" b="0" i="0">
                    <a:solidFill>
                      <a:srgbClr val="244061"/>
                    </a:solidFill>
                    <a:latin typeface="Times New Roman" pitchFamily="34" charset="0"/>
                    <a:ea typeface="微软雅黑" pitchFamily="34" charset="-122"/>
                    <a:cs typeface="Times New Roman" pitchFamily="34" charset="-120"/>
                  </a:rPr>
                  <a:t>，则</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该队进入第二阶段</a:t>
                </a:r>
                <a:r>
                  <a:rPr lang="en-US" altLang="zh-CN" sz="1800" b="0" i="0" dirty="0">
                    <a:solidFill>
                      <a:srgbClr val="244061"/>
                    </a:solidFill>
                    <a:latin typeface="Times New Roman" pitchFamily="34" charset="0"/>
                    <a:ea typeface="微软雅黑" pitchFamily="34" charset="-122"/>
                    <a:cs typeface="Times New Roman" pitchFamily="34" charset="-120"/>
                  </a:rPr>
                  <a:t>.第二阶段由该队的另一名队员投篮3次，每次投篮投中得5分，未投中得0分</a:t>
                </a:r>
                <a:r>
                  <a:rPr lang="en-US" altLang="zh-CN" sz="1800" b="0" i="0">
                    <a:solidFill>
                      <a:srgbClr val="244061"/>
                    </a:solidFill>
                    <a:latin typeface="Times New Roman" pitchFamily="34" charset="0"/>
                    <a:ea typeface="微软雅黑" pitchFamily="34" charset="-122"/>
                    <a:cs typeface="Times New Roman" pitchFamily="34" charset="-120"/>
                  </a:rPr>
                  <a:t>，该队的比赛成</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绩为第二阶段的得分总和</a:t>
                </a:r>
                <a:r>
                  <a:rPr lang="en-US" altLang="zh-CN" sz="1800" b="0" i="0" dirty="0">
                    <a:solidFill>
                      <a:srgbClr val="244061"/>
                    </a:solidFill>
                    <a:latin typeface="Times New Roman" pitchFamily="34" charset="0"/>
                    <a:ea typeface="微软雅黑" pitchFamily="34" charset="-122"/>
                    <a:cs typeface="Times New Roman" pitchFamily="34" charset="-120"/>
                  </a:rPr>
                  <a:t>.某参赛队由甲、乙两名队员组成，设甲每次投中的概率为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𝑝</m:t>
                    </m:r>
                  </m:oMath>
                </a14:m>
                <a:r>
                  <a:rPr lang="en-US" altLang="zh-CN" sz="1800" b="0" i="0" dirty="0">
                    <a:solidFill>
                      <a:srgbClr val="244061"/>
                    </a:solidFill>
                    <a:latin typeface="Times New Roman" pitchFamily="34" charset="0"/>
                    <a:ea typeface="微软雅黑" pitchFamily="34" charset="-122"/>
                    <a:cs typeface="Times New Roman" pitchFamily="34" charset="-120"/>
                  </a:rPr>
                  <a:t>，乙每次投中的概率为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𝑞</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各次投中与否相互独立</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6_BD.55_1#43e9395f5?vcp=1&amp;vop=1&amp;pid=ca442b353&amp;color=36,64,97&amp;vtp=1&amp;bt=1&amp;bbb=1&amp;hb=1"/>
              <p:cNvSpPr>
                <a:spLocks noRot="1" noChangeAspect="1" noMove="1" noResize="1" noEditPoints="1" noAdjustHandles="1" noChangeArrowheads="1" noChangeShapeType="1" noTextEdit="1"/>
              </p:cNvSpPr>
              <p:nvPr/>
            </p:nvSpPr>
            <p:spPr>
              <a:xfrm>
                <a:off x="539496" y="1713979"/>
                <a:ext cx="11109960" cy="2030540"/>
              </a:xfrm>
              <a:prstGeom prst="rect">
                <a:avLst/>
              </a:prstGeom>
              <a:blipFill>
                <a:blip r:embed="rId3"/>
                <a:stretch>
                  <a:fillRect l="-1317" r="-2360" b="-690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BD.56_1#05f1c9732?vcp=1&amp;vop=1&amp;pid=43e9395f5&amp;color=36,64,97&amp;vtp=1&amp;bbb=1"/>
              <p:cNvSpPr/>
              <p:nvPr/>
            </p:nvSpPr>
            <p:spPr>
              <a:xfrm>
                <a:off x="539496" y="3771696"/>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𝑝</m:t>
                    </m:r>
                    <m:r>
                      <a:rPr lang="en-US" altLang="zh-CN" sz="1800" b="0" i="0">
                        <a:solidFill>
                          <a:srgbClr val="244061"/>
                        </a:solidFill>
                        <a:latin typeface="Cambria Math" pitchFamily="34" charset="0"/>
                        <a:ea typeface="Cambria Math" pitchFamily="34" charset="-122"/>
                        <a:cs typeface="Cambria Math" pitchFamily="34" charset="-120"/>
                      </a:rPr>
                      <m:t>=0.4</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𝑞</m:t>
                    </m:r>
                    <m:r>
                      <a:rPr lang="en-US" altLang="zh-CN" sz="1800" b="0" i="0">
                        <a:solidFill>
                          <a:srgbClr val="244061"/>
                        </a:solidFill>
                        <a:latin typeface="Cambria Math" pitchFamily="34" charset="0"/>
                        <a:ea typeface="Cambria Math" pitchFamily="34" charset="-122"/>
                        <a:cs typeface="Cambria Math" pitchFamily="34" charset="-120"/>
                      </a:rPr>
                      <m:t>=0.5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，甲参加第一阶段比赛，求甲、乙所在队的比赛成绩不少于5分的概率；</a:t>
                </a:r>
                <a:endParaRPr lang="en-US" altLang="zh-CN" sz="1800" dirty="0"/>
              </a:p>
            </p:txBody>
          </p:sp>
        </mc:Choice>
        <mc:Fallback>
          <p:sp>
            <p:nvSpPr>
              <p:cNvPr id="3" name="QO_7_BD.56_1#05f1c9732?vcp=1&amp;vop=1&amp;pid=43e9395f5&amp;color=36,64,97&amp;vtp=1&amp;bbb=1"/>
              <p:cNvSpPr>
                <a:spLocks noRot="1" noChangeAspect="1" noMove="1" noResize="1" noEditPoints="1" noAdjustHandles="1" noChangeArrowheads="1" noChangeShapeType="1" noTextEdit="1"/>
              </p:cNvSpPr>
              <p:nvPr/>
            </p:nvSpPr>
            <p:spPr>
              <a:xfrm>
                <a:off x="539496" y="3771696"/>
                <a:ext cx="11109960" cy="363665"/>
              </a:xfrm>
              <a:prstGeom prst="rect">
                <a:avLst/>
              </a:prstGeom>
              <a:blipFill>
                <a:blip r:embed="rId4"/>
                <a:stretch>
                  <a:fillRect l="-1317"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7_AN.57_1#05f1c9732?vcp=1&amp;vop=1&amp;pid=43e9395f5&amp;color=36,64,97&amp;vtp=1&amp;bbb=1"/>
              <p:cNvSpPr/>
              <p:nvPr/>
            </p:nvSpPr>
            <p:spPr>
              <a:xfrm>
                <a:off x="539496" y="4145013"/>
                <a:ext cx="11109960" cy="1187704"/>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【解】甲参加第一阶段比赛，则该队进入第二阶段的概率</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=1−(1−0.4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=0.784.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第</a:t>
                </a:r>
                <a:r>
                  <a:rPr lang="en-US" altLang="zh-CN" sz="1800" b="0" i="0">
                    <a:solidFill>
                      <a:srgbClr val="6565FF"/>
                    </a:solidFill>
                    <a:latin typeface="Times New Roman" pitchFamily="34" charset="0"/>
                    <a:ea typeface="微软雅黑" pitchFamily="34" charset="-122"/>
                    <a:cs typeface="Times New Roman" pitchFamily="34" charset="-120"/>
                  </a:rPr>
                  <a:t>二阶段乙进行投篮</a:t>
                </a:r>
                <a:r>
                  <a:rPr lang="en-US" altLang="zh-CN" sz="1800" b="0" i="0" dirty="0">
                    <a:solidFill>
                      <a:srgbClr val="6565FF"/>
                    </a:solidFill>
                    <a:latin typeface="Times New Roman" pitchFamily="34" charset="0"/>
                    <a:ea typeface="微软雅黑" pitchFamily="34" charset="-122"/>
                    <a:cs typeface="Times New Roman" pitchFamily="34" charset="-120"/>
                  </a:rPr>
                  <a:t>，则乙至少投中一次的概率</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=1−(1−0.5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=0.875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故</a:t>
                </a:r>
                <a:r>
                  <a:rPr lang="en-US" altLang="zh-CN" sz="1800" b="0" i="0">
                    <a:solidFill>
                      <a:srgbClr val="6565FF"/>
                    </a:solidFill>
                    <a:latin typeface="Times New Roman" pitchFamily="34" charset="0"/>
                    <a:ea typeface="微软雅黑" pitchFamily="34" charset="-122"/>
                    <a:cs typeface="Times New Roman" pitchFamily="34" charset="-120"/>
                  </a:rPr>
                  <a:t>甲</a:t>
                </a:r>
                <a:r>
                  <a:rPr lang="en-US" altLang="zh-CN" sz="1800" b="0" i="0" dirty="0">
                    <a:solidFill>
                      <a:srgbClr val="6565FF"/>
                    </a:solidFill>
                    <a:latin typeface="Times New Roman" pitchFamily="34" charset="0"/>
                    <a:ea typeface="微软雅黑" pitchFamily="34" charset="-122"/>
                    <a:cs typeface="Times New Roman" pitchFamily="34" charset="-120"/>
                  </a:rPr>
                  <a:t>、乙所在队的比赛成绩不少于5分的概率</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=0.784×0.875=0.686.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4" name="QO_7_AN.57_1#05f1c9732?vcp=1&amp;vop=1&amp;pid=43e9395f5&amp;color=36,64,97&amp;vtp=1&amp;bbb=1"/>
              <p:cNvSpPr>
                <a:spLocks noRot="1" noChangeAspect="1" noMove="1" noResize="1" noEditPoints="1" noAdjustHandles="1" noChangeArrowheads="1" noChangeShapeType="1" noTextEdit="1"/>
              </p:cNvSpPr>
              <p:nvPr/>
            </p:nvSpPr>
            <p:spPr>
              <a:xfrm>
                <a:off x="539496" y="4145013"/>
                <a:ext cx="11109960" cy="1187704"/>
              </a:xfrm>
              <a:prstGeom prst="rect">
                <a:avLst/>
              </a:prstGeom>
              <a:blipFill>
                <a:blip r:embed="rId5"/>
                <a:stretch>
                  <a:fillRect l="-1317"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58_1#ec85abac5?vcp=1&amp;vop=1&amp;pid=43e9395f5&amp;color=36,64,97&amp;vtp=1&amp;bt=1&amp;bbb=1"/>
              <p:cNvSpPr/>
              <p:nvPr/>
            </p:nvSpPr>
            <p:spPr>
              <a:xfrm>
                <a:off x="539496" y="1904288"/>
                <a:ext cx="11109960" cy="359029"/>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假设</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0&lt;</m:t>
                    </m:r>
                    <m:r>
                      <a:rPr lang="en-US" altLang="zh-CN" sz="1800" b="0" i="0">
                        <a:solidFill>
                          <a:srgbClr val="244061"/>
                        </a:solidFill>
                        <a:latin typeface="Cambria Math" pitchFamily="34" charset="0"/>
                        <a:ea typeface="Cambria Math" pitchFamily="34" charset="-122"/>
                        <a:cs typeface="Cambria Math" pitchFamily="34" charset="-120"/>
                      </a:rPr>
                      <m:t>𝑝</m:t>
                    </m:r>
                    <m:r>
                      <a:rPr lang="en-US" altLang="zh-CN" sz="1800" b="0" i="0">
                        <a:solidFill>
                          <a:srgbClr val="244061"/>
                        </a:solidFill>
                        <a:latin typeface="Cambria Math" pitchFamily="34" charset="0"/>
                        <a:ea typeface="Cambria Math" pitchFamily="34" charset="-122"/>
                        <a:cs typeface="Cambria Math" pitchFamily="34" charset="-120"/>
                      </a:rPr>
                      <m:t>&lt;</m:t>
                    </m:r>
                    <m:r>
                      <a:rPr lang="en-US" altLang="zh-CN" sz="1800" b="0" i="0">
                        <a:solidFill>
                          <a:srgbClr val="244061"/>
                        </a:solidFill>
                        <a:latin typeface="Cambria Math" pitchFamily="34" charset="0"/>
                        <a:ea typeface="Cambria Math" pitchFamily="34" charset="-122"/>
                        <a:cs typeface="Cambria Math" pitchFamily="34" charset="-120"/>
                      </a:rPr>
                      <m:t>𝑞</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2" name="QO_7_BD.58_1#ec85abac5?vcp=1&amp;vop=1&amp;pid=43e9395f5&amp;color=36,64,97&amp;vtp=1&amp;bt=1&amp;bbb=1"/>
              <p:cNvSpPr>
                <a:spLocks noRot="1" noChangeAspect="1" noMove="1" noResize="1" noEditPoints="1" noAdjustHandles="1" noChangeArrowheads="1" noChangeShapeType="1" noTextEdit="1"/>
              </p:cNvSpPr>
              <p:nvPr/>
            </p:nvSpPr>
            <p:spPr>
              <a:xfrm>
                <a:off x="539496" y="1904288"/>
                <a:ext cx="11109960" cy="359029"/>
              </a:xfrm>
              <a:prstGeom prst="rect">
                <a:avLst/>
              </a:prstGeom>
              <a:blipFill>
                <a:blip r:embed="rId3"/>
                <a:stretch>
                  <a:fillRect l="-1317" b="-40678"/>
                </a:stretch>
              </a:blipFill>
              <a:ln/>
            </p:spPr>
            <p:txBody>
              <a:bodyPr/>
              <a:lstStyle/>
              <a:p>
                <a:r>
                  <a:rPr lang="zh-CN" altLang="en-US">
                    <a:noFill/>
                  </a:rPr>
                  <a:t> </a:t>
                </a:r>
              </a:p>
            </p:txBody>
          </p:sp>
        </mc:Fallback>
      </mc:AlternateContent>
      <p:sp>
        <p:nvSpPr>
          <p:cNvPr id="3" name="QO_8_BD.59_1#5261765ee?vcp=1&amp;vop=1&amp;pid=ec85abac5&amp;color=36,64,97&amp;vtp=1&amp;bbb=1"/>
          <p:cNvSpPr/>
          <p:nvPr/>
        </p:nvSpPr>
        <p:spPr>
          <a:xfrm>
            <a:off x="539496" y="2265222"/>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（ⅰ）</a:t>
            </a:r>
            <a:r>
              <a:rPr lang="en-US" altLang="zh-CN" sz="1800" b="0" i="0" dirty="0">
                <a:solidFill>
                  <a:srgbClr val="244061"/>
                </a:solidFill>
                <a:latin typeface="Times New Roman" pitchFamily="34" charset="0"/>
                <a:ea typeface="微软雅黑" pitchFamily="34" charset="-122"/>
                <a:cs typeface="Times New Roman" pitchFamily="34" charset="-120"/>
              </a:rPr>
              <a:t>为使得甲、乙所在队的比赛成绩为15分的概率最大，应该由谁参加第一阶段比赛？</a:t>
            </a:r>
            <a:endParaRPr lang="en-US" altLang="zh-CN" sz="1800" dirty="0"/>
          </a:p>
        </p:txBody>
      </p:sp>
      <mc:AlternateContent xmlns:mc="http://schemas.openxmlformats.org/markup-compatibility/2006">
        <mc:Choice xmlns:a14="http://schemas.microsoft.com/office/drawing/2010/main" Requires="a14">
          <p:sp>
            <p:nvSpPr>
              <p:cNvPr id="4" name="QO_8_AN.60_1#5261765ee?vcp=1&amp;vop=1&amp;pid=ec85abac5&amp;color=36,64,97&amp;vtp=1&amp;bbb=1"/>
              <p:cNvSpPr/>
              <p:nvPr/>
            </p:nvSpPr>
            <p:spPr>
              <a:xfrm>
                <a:off x="539496" y="2673717"/>
                <a:ext cx="11109960" cy="24496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【解】若甲、乙所在队的比赛成绩为15分，则第二阶段的3次投篮全中.</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当</a:t>
                </a:r>
                <a:r>
                  <a:rPr lang="en-US" altLang="zh-CN" sz="1800" b="0" i="0">
                    <a:solidFill>
                      <a:srgbClr val="6565FF"/>
                    </a:solidFill>
                    <a:latin typeface="Times New Roman" pitchFamily="34" charset="0"/>
                    <a:ea typeface="微软雅黑" pitchFamily="34" charset="-122"/>
                    <a:cs typeface="Times New Roman" pitchFamily="34" charset="-120"/>
                  </a:rPr>
                  <a:t>甲参加第一阶段比赛时</a:t>
                </a:r>
                <a:r>
                  <a:rPr lang="en-US" altLang="zh-CN" sz="1800" b="0" i="0" dirty="0">
                    <a:solidFill>
                      <a:srgbClr val="6565FF"/>
                    </a:solidFill>
                    <a:latin typeface="Times New Roman" pitchFamily="34" charset="0"/>
                    <a:ea typeface="微软雅黑" pitchFamily="34" charset="-122"/>
                    <a:cs typeface="Times New Roman" pitchFamily="34" charset="-120"/>
                  </a:rPr>
                  <a:t>，甲、乙所在队的比赛成绩为15分的概率为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=[1−(1−</m:t>
                    </m:r>
                    <m:r>
                      <a:rPr lang="en-US" altLang="zh-CN" sz="1800" b="0" i="0">
                        <a:solidFill>
                          <a:srgbClr val="6565FF"/>
                        </a:solidFill>
                        <a:latin typeface="Cambria Math" pitchFamily="34" charset="0"/>
                        <a:ea typeface="Cambria Math" pitchFamily="34" charset="-122"/>
                        <a:cs typeface="Cambria Math" pitchFamily="34" charset="-120"/>
                      </a:rPr>
                      <m:t>𝑝</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当</a:t>
                </a:r>
                <a:r>
                  <a:rPr lang="en-US" altLang="zh-CN" sz="1800" b="0" i="0">
                    <a:solidFill>
                      <a:srgbClr val="6565FF"/>
                    </a:solidFill>
                    <a:latin typeface="Times New Roman" pitchFamily="34" charset="0"/>
                    <a:ea typeface="微软雅黑" pitchFamily="34" charset="-122"/>
                    <a:cs typeface="Times New Roman" pitchFamily="34" charset="-120"/>
                  </a:rPr>
                  <a:t>乙参加第一阶段比赛时</a:t>
                </a:r>
                <a:r>
                  <a:rPr lang="en-US" altLang="zh-CN" sz="1800" b="0" i="0" dirty="0">
                    <a:solidFill>
                      <a:srgbClr val="6565FF"/>
                    </a:solidFill>
                    <a:latin typeface="Times New Roman" pitchFamily="34" charset="0"/>
                    <a:ea typeface="微软雅黑" pitchFamily="34" charset="-122"/>
                    <a:cs typeface="Times New Roman" pitchFamily="34" charset="-120"/>
                  </a:rPr>
                  <a:t>，甲、乙所在队的比赛成绩为15分的概率为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=[1−(1−</m:t>
                    </m:r>
                    <m:r>
                      <a:rPr lang="en-US" altLang="zh-CN" sz="1800" b="0" i="0">
                        <a:solidFill>
                          <a:srgbClr val="6565FF"/>
                        </a:solidFill>
                        <a:latin typeface="Cambria Math" pitchFamily="34" charset="0"/>
                        <a:ea typeface="Cambria Math" pitchFamily="34" charset="-122"/>
                        <a:cs typeface="Cambria Math" pitchFamily="34" charset="-120"/>
                      </a:rPr>
                      <m:t>𝑞</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=[1−(1−</m:t>
                    </m:r>
                    <m:r>
                      <a:rPr lang="en-US" altLang="zh-CN" sz="1800" b="0" i="0">
                        <a:solidFill>
                          <a:srgbClr val="6565FF"/>
                        </a:solidFill>
                        <a:latin typeface="Cambria Math" pitchFamily="34" charset="0"/>
                        <a:ea typeface="Cambria Math" pitchFamily="34" charset="-122"/>
                        <a:cs typeface="Cambria Math" pitchFamily="34" charset="-120"/>
                      </a:rPr>
                      <m:t>𝑝</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−[1−(1−</m:t>
                    </m:r>
                    <m:r>
                      <a:rPr lang="en-US" altLang="zh-CN" sz="1800" b="0" i="0">
                        <a:solidFill>
                          <a:srgbClr val="6565FF"/>
                        </a:solidFill>
                        <a:latin typeface="Cambria Math" pitchFamily="34" charset="0"/>
                        <a:ea typeface="Cambria Math" pitchFamily="34" charset="-122"/>
                        <a:cs typeface="Cambria Math" pitchFamily="34" charset="-120"/>
                      </a:rPr>
                      <m:t>𝑞</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𝑝𝑞</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&gt;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4</m:t>
                        </m:r>
                      </m:sub>
                    </m:sSub>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&gt;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4</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故</a:t>
                </a:r>
                <a:r>
                  <a:rPr lang="en-US" altLang="zh-CN" sz="1800" b="0" i="0">
                    <a:solidFill>
                      <a:srgbClr val="6565FF"/>
                    </a:solidFill>
                    <a:latin typeface="Times New Roman" pitchFamily="34" charset="0"/>
                    <a:ea typeface="微软雅黑" pitchFamily="34" charset="-122"/>
                    <a:cs typeface="Times New Roman" pitchFamily="34" charset="-120"/>
                  </a:rPr>
                  <a:t>应该由甲参加第一阶段比赛</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4" name="QO_8_AN.60_1#5261765ee?vcp=1&amp;vop=1&amp;pid=ec85abac5&amp;color=36,64,97&amp;vtp=1&amp;bbb=1"/>
              <p:cNvSpPr>
                <a:spLocks noRot="1" noChangeAspect="1" noMove="1" noResize="1" noEditPoints="1" noAdjustHandles="1" noChangeArrowheads="1" noChangeShapeType="1" noTextEdit="1"/>
              </p:cNvSpPr>
              <p:nvPr/>
            </p:nvSpPr>
            <p:spPr>
              <a:xfrm>
                <a:off x="539496" y="2673717"/>
                <a:ext cx="11109960" cy="2449640"/>
              </a:xfrm>
              <a:prstGeom prst="rect">
                <a:avLst/>
              </a:prstGeom>
              <a:blipFill>
                <a:blip r:embed="rId4"/>
                <a:stretch>
                  <a:fillRect l="-1317" b="-573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O_8_BD.61_1#7f797d099?vcp=1&amp;vop=1&amp;pid=ec85abac5&amp;color=36,64,97&amp;vtp=1&amp;bt=1&amp;bbb=1"/>
          <p:cNvSpPr/>
          <p:nvPr/>
        </p:nvSpPr>
        <p:spPr>
          <a:xfrm>
            <a:off x="539496" y="998778"/>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（ⅱ）</a:t>
            </a:r>
            <a:r>
              <a:rPr lang="en-US" altLang="zh-CN" sz="1800" b="0" i="0" dirty="0">
                <a:solidFill>
                  <a:srgbClr val="244061"/>
                </a:solidFill>
                <a:latin typeface="Times New Roman" pitchFamily="34" charset="0"/>
                <a:ea typeface="微软雅黑" pitchFamily="34" charset="-122"/>
                <a:cs typeface="Times New Roman" pitchFamily="34" charset="-120"/>
              </a:rPr>
              <a:t>为使得甲、乙所在队的比赛成绩的数学期望最大，应该由谁参加第一阶段比赛？</a:t>
            </a:r>
            <a:endParaRPr lang="en-US" altLang="zh-CN" sz="1800" dirty="0"/>
          </a:p>
        </p:txBody>
      </p:sp>
      <mc:AlternateContent xmlns:mc="http://schemas.openxmlformats.org/markup-compatibility/2006">
        <mc:Choice xmlns:a14="http://schemas.microsoft.com/office/drawing/2010/main" Requires="a14">
          <p:sp>
            <p:nvSpPr>
              <p:cNvPr id="3" name="QO_8_AN.62_1#7f797d099?vcp=1&amp;vop=1&amp;pid=ec85abac5&amp;color=36,64,97&amp;vtp=1&amp;bbb=1&amp;hb=1"/>
              <p:cNvSpPr/>
              <p:nvPr/>
            </p:nvSpPr>
            <p:spPr>
              <a:xfrm>
                <a:off x="539496" y="1372412"/>
                <a:ext cx="11109960" cy="25146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【解】若甲参加第一阶段比赛，则设该队比赛成绩为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800" b="0" i="0" dirty="0">
                    <a:solidFill>
                      <a:srgbClr val="6565FF"/>
                    </a:solidFill>
                    <a:latin typeface="Times New Roman" pitchFamily="34" charset="0"/>
                    <a:ea typeface="微软雅黑" pitchFamily="34" charset="-122"/>
                    <a:cs typeface="Times New Roman" pitchFamily="34" charset="-120"/>
                  </a:rPr>
                  <a:t>分，</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的所有可能取值为0，5，10，15</a:t>
                </a:r>
                <a:r>
                  <a:rPr lang="en-US" altLang="zh-CN" sz="1800" b="0" i="0">
                    <a:solidFill>
                      <a:srgbClr val="6565FF"/>
                    </a:solidFill>
                    <a:latin typeface="Times New Roman" pitchFamily="34" charset="0"/>
                    <a:ea typeface="微软雅黑" pitchFamily="34" charset="-122"/>
                    <a:cs typeface="Times New Roman" pitchFamily="34" charset="-120"/>
                  </a:rPr>
                  <a:t>，进入第二阶段的</a:t>
                </a:r>
              </a:p>
              <a:p>
                <a:pPr latinLnBrk="1">
                  <a:lnSpc>
                    <a:spcPts val="3300"/>
                  </a:lnSpc>
                </a:pPr>
                <a:r>
                  <a:rPr lang="en-US" altLang="zh-CN" sz="1800" b="0" i="0">
                    <a:solidFill>
                      <a:srgbClr val="6565FF"/>
                    </a:solidFill>
                    <a:latin typeface="Times New Roman" pitchFamily="34" charset="0"/>
                    <a:ea typeface="微软雅黑" pitchFamily="34" charset="-122"/>
                    <a:cs typeface="Times New Roman" pitchFamily="34" charset="-120"/>
                  </a:rPr>
                  <a:t>概率为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1−(1−</m:t>
                    </m:r>
                    <m:r>
                      <a:rPr lang="en-US" altLang="zh-CN" sz="1800" b="0" i="0">
                        <a:solidFill>
                          <a:srgbClr val="6565FF"/>
                        </a:solidFill>
                        <a:latin typeface="Cambria Math" pitchFamily="34" charset="0"/>
                        <a:ea typeface="Cambria Math" pitchFamily="34" charset="-122"/>
                        <a:cs typeface="Cambria Math" pitchFamily="34" charset="-120"/>
                      </a:rPr>
                      <m:t>𝑝</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，未进入第二阶段的概率为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𝑝</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=0)=(1−</m:t>
                    </m:r>
                    <m:r>
                      <a:rPr lang="en-US" altLang="zh-CN" sz="1800" b="0" i="0">
                        <a:solidFill>
                          <a:srgbClr val="6565FF"/>
                        </a:solidFill>
                        <a:latin typeface="Cambria Math" pitchFamily="34" charset="0"/>
                        <a:ea typeface="Cambria Math" pitchFamily="34" charset="-122"/>
                        <a:cs typeface="Cambria Math" pitchFamily="34" charset="-120"/>
                      </a:rPr>
                      <m:t>𝑝</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+[1−(1−</m:t>
                    </m:r>
                    <m:r>
                      <a:rPr lang="en-US" altLang="zh-CN" sz="1800" b="0" i="0">
                        <a:solidFill>
                          <a:srgbClr val="6565FF"/>
                        </a:solidFill>
                        <a:latin typeface="Cambria Math" pitchFamily="34" charset="0"/>
                        <a:ea typeface="Cambria Math" pitchFamily="34" charset="-122"/>
                        <a:cs typeface="Cambria Math" pitchFamily="34" charset="-120"/>
                      </a:rPr>
                      <m:t>𝑝</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𝑞</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=5)=[1−(1−</m:t>
                    </m:r>
                    <m:r>
                      <a:rPr lang="en-US" altLang="zh-CN" sz="1800" b="0" i="0">
                        <a:solidFill>
                          <a:srgbClr val="6565FF"/>
                        </a:solidFill>
                        <a:latin typeface="Cambria Math" pitchFamily="34" charset="0"/>
                        <a:ea typeface="Cambria Math" pitchFamily="34" charset="-122"/>
                        <a:cs typeface="Cambria Math" pitchFamily="34" charset="-120"/>
                      </a:rPr>
                      <m:t>𝑝</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𝑞</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=10)=[1−(1−</m:t>
                    </m:r>
                    <m:r>
                      <a:rPr lang="en-US" altLang="zh-CN" sz="1800" b="0" i="0">
                        <a:solidFill>
                          <a:srgbClr val="6565FF"/>
                        </a:solidFill>
                        <a:latin typeface="Cambria Math" pitchFamily="34" charset="0"/>
                        <a:ea typeface="Cambria Math" pitchFamily="34" charset="-122"/>
                        <a:cs typeface="Cambria Math" pitchFamily="34" charset="-120"/>
                      </a:rPr>
                      <m:t>𝑝</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2</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𝑃</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𝑋</m:t>
                    </m:r>
                    <m:r>
                      <a:rPr lang="en-US" altLang="zh-CN" b="0" i="0">
                        <a:solidFill>
                          <a:srgbClr val="6565FF"/>
                        </a:solidFill>
                        <a:latin typeface="Cambria Math" pitchFamily="34" charset="0"/>
                        <a:ea typeface="Cambria Math" pitchFamily="34" charset="-122"/>
                        <a:cs typeface="Cambria Math" pitchFamily="34" charset="-120"/>
                      </a:rPr>
                      <m:t>=15)=[1−(1−</m:t>
                    </m:r>
                    <m:r>
                      <a:rPr lang="en-US" altLang="zh-CN" b="0" i="0">
                        <a:solidFill>
                          <a:srgbClr val="6565FF"/>
                        </a:solidFill>
                        <a:latin typeface="Cambria Math" pitchFamily="34" charset="0"/>
                        <a:ea typeface="Cambria Math" pitchFamily="34" charset="-122"/>
                        <a:cs typeface="Cambria Math" pitchFamily="34" charset="-120"/>
                      </a:rPr>
                      <m:t>𝑝</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3</m:t>
                        </m:r>
                      </m:sup>
                    </m:sSup>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𝑞</m:t>
                        </m:r>
                      </m:e>
                      <m:sup>
                        <m:r>
                          <a:rPr lang="en-US" altLang="zh-CN"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a:p>
                <a:pPr latinLnBrk="1">
                  <a:lnSpc>
                    <a:spcPts val="100"/>
                  </a:lnSpc>
                </a:pPr>
                <a:endParaRPr lang="en-US" altLang="zh-CN" dirty="0"/>
              </a:p>
            </p:txBody>
          </p:sp>
        </mc:Choice>
        <mc:Fallback>
          <p:sp>
            <p:nvSpPr>
              <p:cNvPr id="3" name="QO_8_AN.62_1#7f797d099?vcp=1&amp;vop=1&amp;pid=ec85abac5&amp;color=36,64,97&amp;vtp=1&amp;bbb=1&amp;hb=1"/>
              <p:cNvSpPr>
                <a:spLocks noRot="1" noChangeAspect="1" noMove="1" noResize="1" noEditPoints="1" noAdjustHandles="1" noChangeArrowheads="1" noChangeShapeType="1" noTextEdit="1"/>
              </p:cNvSpPr>
              <p:nvPr/>
            </p:nvSpPr>
            <p:spPr>
              <a:xfrm>
                <a:off x="539496" y="1372412"/>
                <a:ext cx="11109960" cy="2514600"/>
              </a:xfrm>
              <a:prstGeom prst="rect">
                <a:avLst/>
              </a:prstGeom>
              <a:blipFill>
                <a:blip r:embed="rId3"/>
                <a:stretch>
                  <a:fillRect l="-1317" r="-933" b="-363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8_AN.62_1#7f797d099?vcp=1&amp;vop=1&amp;pid=ec85abac5&amp;color=36,64,97&amp;vtp=1&amp;bbb=1&amp;hb=1">
                <a:extLst>
                  <a:ext uri="{FF2B5EF4-FFF2-40B4-BE49-F238E27FC236}">
                    <a16:creationId xmlns:a16="http://schemas.microsoft.com/office/drawing/2014/main" id="{94C19D08-33A7-4826-77F3-AC0257E53D2E}"/>
                  </a:ext>
                </a:extLst>
              </p:cNvPr>
              <p:cNvSpPr/>
              <p:nvPr/>
            </p:nvSpPr>
            <p:spPr>
              <a:xfrm>
                <a:off x="539496" y="3864152"/>
                <a:ext cx="11109960" cy="838200"/>
              </a:xfrm>
              <a:prstGeom prst="rect">
                <a:avLst/>
              </a:prstGeom>
              <a:noFill/>
              <a:ln/>
            </p:spPr>
            <p:txBody>
              <a:bodyPr wrap="square" lIns="0" tIns="0" rIns="0" bIns="0" rtlCol="0" anchor="t"/>
              <a:lstStyle/>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𝐸</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𝑋</m:t>
                    </m:r>
                    <m:r>
                      <a:rPr lang="en-US" altLang="zh-CN" b="0" i="0">
                        <a:solidFill>
                          <a:srgbClr val="6565FF"/>
                        </a:solidFill>
                        <a:latin typeface="Cambria Math" pitchFamily="34" charset="0"/>
                        <a:ea typeface="Cambria Math" pitchFamily="34" charset="-122"/>
                        <a:cs typeface="Cambria Math" pitchFamily="34" charset="-120"/>
                      </a:rPr>
                      <m:t>)=5×[1−(1−</m:t>
                    </m:r>
                    <m:r>
                      <a:rPr lang="en-US" altLang="zh-CN" b="0" i="0">
                        <a:solidFill>
                          <a:srgbClr val="6565FF"/>
                        </a:solidFill>
                        <a:latin typeface="Cambria Math" pitchFamily="34" charset="0"/>
                        <a:ea typeface="Cambria Math" pitchFamily="34" charset="-122"/>
                        <a:cs typeface="Cambria Math" pitchFamily="34" charset="-120"/>
                      </a:rPr>
                      <m:t>𝑝</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3</m:t>
                        </m:r>
                      </m:sup>
                    </m:sSup>
                    <m:r>
                      <a:rPr lang="en-US" altLang="zh-CN" b="0" i="0">
                        <a:solidFill>
                          <a:srgbClr val="6565FF"/>
                        </a:solidFill>
                        <a:latin typeface="Cambria Math" pitchFamily="34" charset="0"/>
                        <a:ea typeface="Cambria Math" pitchFamily="34" charset="-122"/>
                        <a:cs typeface="Cambria Math" pitchFamily="34" charset="-120"/>
                      </a:rPr>
                      <m:t>]</m:t>
                    </m:r>
                    <m:sSubSup>
                      <m:sSubSupPr>
                        <m:ctrlPr>
                          <a:rPr lang="en-US" altLang="zh-CN"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6565FF"/>
                            </a:solidFill>
                            <a:latin typeface="Cambria Math" pitchFamily="34" charset="0"/>
                            <a:ea typeface="Cambria Math" pitchFamily="34" charset="-122"/>
                            <a:cs typeface="Cambria Math" pitchFamily="34" charset="-120"/>
                          </a:rPr>
                          <m:t>C</m:t>
                        </m:r>
                      </m:e>
                      <m:sub>
                        <m:r>
                          <a:rPr lang="en-US" altLang="zh-CN" b="0" i="0">
                            <a:solidFill>
                              <a:srgbClr val="6565FF"/>
                            </a:solidFill>
                            <a:latin typeface="Cambria Math" pitchFamily="34" charset="0"/>
                            <a:ea typeface="Cambria Math" pitchFamily="34" charset="-122"/>
                            <a:cs typeface="Cambria Math" pitchFamily="34" charset="-120"/>
                          </a:rPr>
                          <m:t>3</m:t>
                        </m:r>
                      </m:sub>
                      <m:sup>
                        <m:r>
                          <a:rPr lang="en-US" altLang="zh-CN" b="0" i="0">
                            <a:solidFill>
                              <a:srgbClr val="6565FF"/>
                            </a:solidFill>
                            <a:latin typeface="Cambria Math" pitchFamily="34" charset="0"/>
                            <a:ea typeface="Cambria Math" pitchFamily="34" charset="-122"/>
                            <a:cs typeface="Cambria Math" pitchFamily="34" charset="-120"/>
                          </a:rPr>
                          <m:t>1</m:t>
                        </m:r>
                      </m:sup>
                    </m:sSubSup>
                    <m:r>
                      <a:rPr lang="en-US" altLang="zh-CN" b="0" i="0">
                        <a:solidFill>
                          <a:srgbClr val="6565FF"/>
                        </a:solidFill>
                        <a:latin typeface="Cambria Math" pitchFamily="34" charset="0"/>
                        <a:ea typeface="Cambria Math" pitchFamily="34" charset="-122"/>
                        <a:cs typeface="Cambria Math" pitchFamily="34" charset="-120"/>
                      </a:rPr>
                      <m:t>𝑞</m:t>
                    </m:r>
                    <m:r>
                      <a:rPr lang="en-US" altLang="zh-CN" b="0" i="0">
                        <a:solidFill>
                          <a:srgbClr val="6565FF"/>
                        </a:solidFill>
                        <a:latin typeface="Cambria Math" pitchFamily="34" charset="0"/>
                        <a:ea typeface="Cambria Math" pitchFamily="34" charset="-122"/>
                        <a:cs typeface="Cambria Math" pitchFamily="34" charset="-120"/>
                      </a:rPr>
                      <m:t>(1−</m:t>
                    </m:r>
                    <m:r>
                      <a:rPr lang="en-US" altLang="zh-CN" b="0" i="0">
                        <a:solidFill>
                          <a:srgbClr val="6565FF"/>
                        </a:solidFill>
                        <a:latin typeface="Cambria Math" pitchFamily="34" charset="0"/>
                        <a:ea typeface="Cambria Math" pitchFamily="34" charset="-122"/>
                        <a:cs typeface="Cambria Math" pitchFamily="34" charset="-120"/>
                      </a:rPr>
                      <m:t>𝑞</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2</m:t>
                        </m:r>
                      </m:sup>
                    </m:sSup>
                    <m:r>
                      <a:rPr lang="en-US" altLang="zh-CN" b="0" i="0">
                        <a:solidFill>
                          <a:srgbClr val="6565FF"/>
                        </a:solidFill>
                        <a:latin typeface="Cambria Math" pitchFamily="34" charset="0"/>
                        <a:ea typeface="Cambria Math" pitchFamily="34" charset="-122"/>
                        <a:cs typeface="Cambria Math" pitchFamily="34" charset="-120"/>
                      </a:rPr>
                      <m:t>+10×[1−(1−</m:t>
                    </m:r>
                    <m:r>
                      <a:rPr lang="en-US" altLang="zh-CN" b="0" i="0">
                        <a:solidFill>
                          <a:srgbClr val="6565FF"/>
                        </a:solidFill>
                        <a:latin typeface="Cambria Math" pitchFamily="34" charset="0"/>
                        <a:ea typeface="Cambria Math" pitchFamily="34" charset="-122"/>
                        <a:cs typeface="Cambria Math" pitchFamily="34" charset="-120"/>
                      </a:rPr>
                      <m:t>𝑝</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3</m:t>
                        </m:r>
                      </m:sup>
                    </m:sSup>
                    <m:r>
                      <a:rPr lang="en-US" altLang="zh-CN" b="0" i="0">
                        <a:solidFill>
                          <a:srgbClr val="6565FF"/>
                        </a:solidFill>
                        <a:latin typeface="Cambria Math" pitchFamily="34" charset="0"/>
                        <a:ea typeface="Cambria Math" pitchFamily="34" charset="-122"/>
                        <a:cs typeface="Cambria Math" pitchFamily="34" charset="-120"/>
                      </a:rPr>
                      <m:t>]</m:t>
                    </m:r>
                    <m:sSubSup>
                      <m:sSubSupPr>
                        <m:ctrlPr>
                          <a:rPr lang="en-US" altLang="zh-CN"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6565FF"/>
                            </a:solidFill>
                            <a:latin typeface="Cambria Math" pitchFamily="34" charset="0"/>
                            <a:ea typeface="Cambria Math" pitchFamily="34" charset="-122"/>
                            <a:cs typeface="Cambria Math" pitchFamily="34" charset="-120"/>
                          </a:rPr>
                          <m:t>C</m:t>
                        </m:r>
                      </m:e>
                      <m:sub>
                        <m:r>
                          <a:rPr lang="en-US" altLang="zh-CN" b="0" i="0">
                            <a:solidFill>
                              <a:srgbClr val="6565FF"/>
                            </a:solidFill>
                            <a:latin typeface="Cambria Math" pitchFamily="34" charset="0"/>
                            <a:ea typeface="Cambria Math" pitchFamily="34" charset="-122"/>
                            <a:cs typeface="Cambria Math" pitchFamily="34" charset="-120"/>
                          </a:rPr>
                          <m:t>3</m:t>
                        </m:r>
                      </m:sub>
                      <m:sup>
                        <m:r>
                          <a:rPr lang="en-US" altLang="zh-CN" b="0" i="0">
                            <a:solidFill>
                              <a:srgbClr val="6565FF"/>
                            </a:solidFill>
                            <a:latin typeface="Cambria Math" pitchFamily="34" charset="0"/>
                            <a:ea typeface="Cambria Math" pitchFamily="34" charset="-122"/>
                            <a:cs typeface="Cambria Math" pitchFamily="34" charset="-120"/>
                          </a:rPr>
                          <m:t>2</m:t>
                        </m:r>
                      </m:sup>
                    </m:sSubSup>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𝑞</m:t>
                        </m:r>
                      </m:e>
                      <m:sup>
                        <m:r>
                          <a:rPr lang="en-US" altLang="zh-CN" b="0" i="0">
                            <a:solidFill>
                              <a:srgbClr val="6565FF"/>
                            </a:solidFill>
                            <a:latin typeface="Cambria Math" pitchFamily="34" charset="0"/>
                            <a:ea typeface="Cambria Math" pitchFamily="34" charset="-122"/>
                            <a:cs typeface="Cambria Math" pitchFamily="34" charset="-120"/>
                          </a:rPr>
                          <m:t>2</m:t>
                        </m:r>
                      </m:sup>
                    </m:sSup>
                    <m:r>
                      <a:rPr lang="en-US" altLang="zh-CN" b="0" i="0">
                        <a:solidFill>
                          <a:srgbClr val="6565FF"/>
                        </a:solidFill>
                        <a:latin typeface="Cambria Math" pitchFamily="34" charset="0"/>
                        <a:ea typeface="Cambria Math" pitchFamily="34" charset="-122"/>
                        <a:cs typeface="Cambria Math" pitchFamily="34" charset="-120"/>
                      </a:rPr>
                      <m:t>(1−</m:t>
                    </m:r>
                    <m:r>
                      <a:rPr lang="en-US" altLang="zh-CN" b="0" i="0">
                        <a:solidFill>
                          <a:srgbClr val="6565FF"/>
                        </a:solidFill>
                        <a:latin typeface="Cambria Math" pitchFamily="34" charset="0"/>
                        <a:ea typeface="Cambria Math" pitchFamily="34" charset="-122"/>
                        <a:cs typeface="Cambria Math" pitchFamily="34" charset="-120"/>
                      </a:rPr>
                      <m:t>𝑞</m:t>
                    </m:r>
                    <m:r>
                      <a:rPr lang="en-US" altLang="zh-CN" b="0" i="0">
                        <a:solidFill>
                          <a:srgbClr val="6565FF"/>
                        </a:solidFill>
                        <a:latin typeface="Cambria Math" pitchFamily="34" charset="0"/>
                        <a:ea typeface="Cambria Math" pitchFamily="34" charset="-122"/>
                        <a:cs typeface="Cambria Math" pitchFamily="34" charset="-120"/>
                      </a:rPr>
                      <m:t>)+15×[1−(1−</m:t>
                    </m:r>
                    <m:r>
                      <a:rPr lang="en-US" altLang="zh-CN" b="0" i="0">
                        <a:solidFill>
                          <a:srgbClr val="6565FF"/>
                        </a:solidFill>
                        <a:latin typeface="Cambria Math" pitchFamily="34" charset="0"/>
                        <a:ea typeface="Cambria Math" pitchFamily="34" charset="-122"/>
                        <a:cs typeface="Cambria Math" pitchFamily="34" charset="-120"/>
                      </a:rPr>
                      <m:t>𝑝</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m:t>
                        </m:r>
                      </m:e>
                      <m:sup>
                        <m:r>
                          <a:rPr lang="en-US" altLang="zh-CN" b="0" i="0">
                            <a:solidFill>
                              <a:srgbClr val="6565FF"/>
                            </a:solidFill>
                            <a:latin typeface="Cambria Math" pitchFamily="34" charset="0"/>
                            <a:ea typeface="Cambria Math" pitchFamily="34" charset="-122"/>
                            <a:cs typeface="Cambria Math" pitchFamily="34" charset="-120"/>
                          </a:rPr>
                          <m:t>3</m:t>
                        </m:r>
                      </m:sup>
                    </m:sSup>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𝑞</m:t>
                        </m:r>
                      </m:e>
                      <m:sup>
                        <m:r>
                          <a:rPr lang="en-US" altLang="zh-CN" b="0" i="0">
                            <a:solidFill>
                              <a:srgbClr val="6565FF"/>
                            </a:solidFill>
                            <a:latin typeface="Cambria Math" pitchFamily="34" charset="0"/>
                            <a:ea typeface="Cambria Math" pitchFamily="34" charset="-122"/>
                            <a:cs typeface="Cambria Math" pitchFamily="34" charset="-120"/>
                          </a:rPr>
                          <m:t>3</m:t>
                        </m:r>
                      </m:sup>
                    </m:sSup>
                    <m:r>
                      <a:rPr lang="en-US" altLang="zh-CN" b="0" i="0">
                        <a:solidFill>
                          <a:srgbClr val="6565FF"/>
                        </a:solidFill>
                        <a:latin typeface="Cambria Math" pitchFamily="34" charset="0"/>
                        <a:ea typeface="Cambria Math" pitchFamily="34" charset="-122"/>
                        <a:cs typeface="Cambria Math" pitchFamily="34" charset="-120"/>
                      </a:rPr>
                      <m:t>=15</m:t>
                    </m:r>
                    <m:r>
                      <a:rPr lang="en-US" altLang="zh-CN" b="0" i="0">
                        <a:solidFill>
                          <a:srgbClr val="6565FF"/>
                        </a:solidFill>
                        <a:latin typeface="Cambria Math" pitchFamily="34" charset="0"/>
                        <a:ea typeface="Cambria Math" pitchFamily="34" charset="-122"/>
                        <a:cs typeface="Cambria Math" pitchFamily="34" charset="-120"/>
                      </a:rPr>
                      <m:t>𝑝𝑞</m:t>
                    </m:r>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𝑝</m:t>
                        </m:r>
                      </m:e>
                      <m:sup>
                        <m:r>
                          <a:rPr lang="en-US" altLang="zh-CN" b="0" i="0">
                            <a:solidFill>
                              <a:srgbClr val="6565FF"/>
                            </a:solidFill>
                            <a:latin typeface="Cambria Math" pitchFamily="34" charset="0"/>
                            <a:ea typeface="Cambria Math" pitchFamily="34" charset="-122"/>
                            <a:cs typeface="Cambria Math" pitchFamily="34" charset="-120"/>
                          </a:rPr>
                          <m:t>2</m:t>
                        </m:r>
                      </m:sup>
                    </m:sSup>
                    <m:r>
                      <a:rPr lang="en-US" altLang="zh-CN" b="0" i="0">
                        <a:solidFill>
                          <a:srgbClr val="6565FF"/>
                        </a:solidFill>
                        <a:latin typeface="Cambria Math" pitchFamily="34" charset="0"/>
                        <a:ea typeface="Cambria Math" pitchFamily="34" charset="-122"/>
                        <a:cs typeface="Cambria Math" pitchFamily="34" charset="-120"/>
                      </a:rPr>
                      <m:t>−3</m:t>
                    </m:r>
                    <m:r>
                      <a:rPr lang="en-US" altLang="zh-CN" b="0" i="0">
                        <a:solidFill>
                          <a:srgbClr val="6565FF"/>
                        </a:solidFill>
                        <a:latin typeface="Cambria Math" pitchFamily="34" charset="0"/>
                        <a:ea typeface="Cambria Math" pitchFamily="34" charset="-122"/>
                        <a:cs typeface="Cambria Math" pitchFamily="34" charset="-120"/>
                      </a:rPr>
                      <m:t>𝑝</m:t>
                    </m:r>
                    <m:r>
                      <a:rPr lang="en-US" altLang="zh-CN" b="0" i="0">
                        <a:solidFill>
                          <a:srgbClr val="6565FF"/>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a:p>
                <a:pPr latinLnBrk="1">
                  <a:lnSpc>
                    <a:spcPts val="100"/>
                  </a:lnSpc>
                </a:pPr>
                <a:endParaRPr lang="en-US" altLang="zh-CN" dirty="0"/>
              </a:p>
            </p:txBody>
          </p:sp>
        </mc:Choice>
        <mc:Fallback>
          <p:sp>
            <p:nvSpPr>
              <p:cNvPr id="4" name="QO_8_AN.62_1#7f797d099?vcp=1&amp;vop=1&amp;pid=ec85abac5&amp;color=36,64,97&amp;vtp=1&amp;bbb=1&amp;hb=1">
                <a:extLst>
                  <a:ext uri="{FF2B5EF4-FFF2-40B4-BE49-F238E27FC236}">
                    <a16:creationId xmlns:a16="http://schemas.microsoft.com/office/drawing/2014/main" id="{94C19D08-33A7-4826-77F3-AC0257E53D2E}"/>
                  </a:ext>
                </a:extLst>
              </p:cNvPr>
              <p:cNvSpPr>
                <a:spLocks noRot="1" noChangeAspect="1" noMove="1" noResize="1" noEditPoints="1" noAdjustHandles="1" noChangeArrowheads="1" noChangeShapeType="1" noTextEdit="1"/>
              </p:cNvSpPr>
              <p:nvPr/>
            </p:nvSpPr>
            <p:spPr>
              <a:xfrm>
                <a:off x="539496" y="3864152"/>
                <a:ext cx="11109960" cy="838200"/>
              </a:xfrm>
              <a:prstGeom prst="rect">
                <a:avLst/>
              </a:prstGeom>
              <a:blipFill>
                <a:blip r:embed="rId4"/>
                <a:stretch>
                  <a:fillRect l="-1317" b="-656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8_AN.62_1#7f797d099?vcp=1&amp;vop=1&amp;pid=ec85abac5&amp;color=36,64,97&amp;vtp=1&amp;bbb=1&amp;hb=1">
                <a:extLst>
                  <a:ext uri="{FF2B5EF4-FFF2-40B4-BE49-F238E27FC236}">
                    <a16:creationId xmlns:a16="http://schemas.microsoft.com/office/drawing/2014/main" id="{5BFA39E4-07B4-391A-3A13-ABA30C2F1EEB}"/>
                  </a:ext>
                </a:extLst>
              </p:cNvPr>
              <p:cNvSpPr/>
              <p:nvPr/>
            </p:nvSpPr>
            <p:spPr>
              <a:xfrm>
                <a:off x="539496" y="4699812"/>
                <a:ext cx="11109960" cy="1257300"/>
              </a:xfrm>
              <a:prstGeom prst="rect">
                <a:avLst/>
              </a:prstGeom>
              <a:noFill/>
              <a:ln/>
            </p:spPr>
            <p:txBody>
              <a:bodyPr wrap="none" lIns="0" tIns="0" rIns="0" bIns="0" rtlCol="0" anchor="t"/>
              <a:lstStyle/>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若</a:t>
                </a:r>
                <a:r>
                  <a:rPr lang="en-US" altLang="zh-CN" sz="1800" b="0" i="0">
                    <a:solidFill>
                      <a:srgbClr val="6565FF"/>
                    </a:solidFill>
                    <a:latin typeface="Times New Roman" pitchFamily="34" charset="0"/>
                    <a:ea typeface="微软雅黑" pitchFamily="34" charset="-122"/>
                    <a:cs typeface="Times New Roman" pitchFamily="34" charset="-120"/>
                  </a:rPr>
                  <a:t>乙参加第一阶段比赛</a:t>
                </a:r>
                <a:r>
                  <a:rPr lang="en-US" altLang="zh-CN" sz="1800" b="0" i="0" dirty="0">
                    <a:solidFill>
                      <a:srgbClr val="6565FF"/>
                    </a:solidFill>
                    <a:latin typeface="Times New Roman" pitchFamily="34" charset="0"/>
                    <a:ea typeface="微软雅黑" pitchFamily="34" charset="-122"/>
                    <a:cs typeface="Times New Roman" pitchFamily="34" charset="-120"/>
                  </a:rPr>
                  <a:t>，则设该队的比赛成绩为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分，</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同</a:t>
                </a:r>
                <a:r>
                  <a:rPr lang="en-US" altLang="zh-CN" sz="1800" b="0" i="0">
                    <a:solidFill>
                      <a:srgbClr val="6565FF"/>
                    </a:solidFill>
                    <a:latin typeface="Times New Roman" pitchFamily="34" charset="0"/>
                    <a:ea typeface="微软雅黑" pitchFamily="34" charset="-122"/>
                    <a:cs typeface="Times New Roman" pitchFamily="34" charset="-120"/>
                  </a:rPr>
                  <a:t>理可得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)=15</m:t>
                    </m:r>
                    <m:r>
                      <a:rPr lang="en-US" altLang="zh-CN" sz="1800" b="0" i="0">
                        <a:solidFill>
                          <a:srgbClr val="6565FF"/>
                        </a:solidFill>
                        <a:latin typeface="Cambria Math" pitchFamily="34" charset="0"/>
                        <a:ea typeface="Cambria Math" pitchFamily="34" charset="-122"/>
                        <a:cs typeface="Cambria Math" pitchFamily="34" charset="-120"/>
                      </a:rPr>
                      <m:t>𝑝𝑞</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)=15</m:t>
                    </m:r>
                    <m:r>
                      <a:rPr lang="en-US" altLang="zh-CN" sz="1800" b="0" i="0">
                        <a:solidFill>
                          <a:srgbClr val="6565FF"/>
                        </a:solidFill>
                        <a:latin typeface="Cambria Math" pitchFamily="34" charset="0"/>
                        <a:ea typeface="Cambria Math" pitchFamily="34" charset="-122"/>
                        <a:cs typeface="Cambria Math" pitchFamily="34" charset="-120"/>
                      </a:rPr>
                      <m:t>𝑝𝑞</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𝑞</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)=15</m:t>
                    </m:r>
                    <m:r>
                      <a:rPr lang="en-US" altLang="zh-CN" sz="1800" b="0" i="0">
                        <a:solidFill>
                          <a:srgbClr val="6565FF"/>
                        </a:solidFill>
                        <a:latin typeface="Cambria Math" pitchFamily="34" charset="0"/>
                        <a:ea typeface="Cambria Math" pitchFamily="34" charset="-122"/>
                        <a:cs typeface="Cambria Math" pitchFamily="34" charset="-120"/>
                      </a:rPr>
                      <m:t>𝑝𝑞</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ct val="150000"/>
                  </a:lnSpc>
                </a:pPr>
                <a:endParaRPr lang="en-US" altLang="zh-CN" dirty="0"/>
              </a:p>
            </p:txBody>
          </p:sp>
        </mc:Choice>
        <mc:Fallback>
          <p:sp>
            <p:nvSpPr>
              <p:cNvPr id="5" name="QO_8_AN.62_1#7f797d099?vcp=1&amp;vop=1&amp;pid=ec85abac5&amp;color=36,64,97&amp;vtp=1&amp;bbb=1&amp;hb=1">
                <a:extLst>
                  <a:ext uri="{FF2B5EF4-FFF2-40B4-BE49-F238E27FC236}">
                    <a16:creationId xmlns:a16="http://schemas.microsoft.com/office/drawing/2014/main" id="{5BFA39E4-07B4-391A-3A13-ABA30C2F1EEB}"/>
                  </a:ext>
                </a:extLst>
              </p:cNvPr>
              <p:cNvSpPr>
                <a:spLocks noRot="1" noChangeAspect="1" noMove="1" noResize="1" noEditPoints="1" noAdjustHandles="1" noChangeArrowheads="1" noChangeShapeType="1" noTextEdit="1"/>
              </p:cNvSpPr>
              <p:nvPr/>
            </p:nvSpPr>
            <p:spPr>
              <a:xfrm>
                <a:off x="539496" y="4699812"/>
                <a:ext cx="11109960" cy="1257300"/>
              </a:xfrm>
              <a:prstGeom prst="rect">
                <a:avLst/>
              </a:prstGeom>
              <a:blipFill>
                <a:blip r:embed="rId5"/>
                <a:stretch>
                  <a:fillRect l="-1317" b="-728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bg/>
                                          </p:spTgt>
                                        </p:tgtEl>
                                        <p:attrNameLst>
                                          <p:attrName>style.visibility</p:attrName>
                                        </p:attrNameLst>
                                      </p:cBhvr>
                                      <p:to>
                                        <p:strVal val="visible"/>
                                      </p:to>
                                    </p:set>
                                    <p:animEffect transition="in" filter="fade">
                                      <p:cBhvr>
                                        <p:cTn id="42" dur="500"/>
                                        <p:tgtEl>
                                          <p:spTgt spid="4">
                                            <p:bg/>
                                          </p:spTgt>
                                        </p:tgtEl>
                                      </p:cBhvr>
                                    </p:animEffect>
                                    <p:anim calcmode="lin" valueType="num">
                                      <p:cBhvr>
                                        <p:cTn id="43" dur="500" fill="hold"/>
                                        <p:tgtEl>
                                          <p:spTgt spid="4">
                                            <p:bg/>
                                          </p:spTgt>
                                        </p:tgtEl>
                                        <p:attrNameLst>
                                          <p:attrName>ppt_x</p:attrName>
                                        </p:attrNameLst>
                                      </p:cBhvr>
                                      <p:tavLst>
                                        <p:tav tm="0">
                                          <p:val>
                                            <p:strVal val="#ppt_x"/>
                                          </p:val>
                                        </p:tav>
                                        <p:tav tm="100000">
                                          <p:val>
                                            <p:strVal val="#ppt_x"/>
                                          </p:val>
                                        </p:tav>
                                      </p:tavLst>
                                    </p:anim>
                                    <p:anim calcmode="lin" valueType="num">
                                      <p:cBhvr>
                                        <p:cTn id="44" dur="500" fill="hold"/>
                                        <p:tgtEl>
                                          <p:spTgt spid="4">
                                            <p:bg/>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0" end="0"/>
                                            </p:txEl>
                                          </p:spTgt>
                                        </p:tgtEl>
                                        <p:attrNameLst>
                                          <p:attrName>style.visibility</p:attrName>
                                        </p:attrNameLst>
                                      </p:cBhvr>
                                      <p:to>
                                        <p:strVal val="visible"/>
                                      </p:to>
                                    </p:set>
                                    <p:animEffect transition="in" filter="fade">
                                      <p:cBhvr>
                                        <p:cTn id="47" dur="500"/>
                                        <p:tgtEl>
                                          <p:spTgt spid="4">
                                            <p:txEl>
                                              <p:pRg st="0" end="0"/>
                                            </p:txEl>
                                          </p:spTgt>
                                        </p:tgtEl>
                                      </p:cBhvr>
                                    </p:animEffect>
                                    <p:anim calcmode="lin" valueType="num">
                                      <p:cBhvr>
                                        <p:cTn id="4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0" end="0"/>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5">
                                            <p:bg/>
                                          </p:spTgt>
                                        </p:tgtEl>
                                        <p:attrNameLst>
                                          <p:attrName>style.visibility</p:attrName>
                                        </p:attrNameLst>
                                      </p:cBhvr>
                                      <p:to>
                                        <p:strVal val="visible"/>
                                      </p:to>
                                    </p:set>
                                    <p:animEffect transition="in" filter="fade">
                                      <p:cBhvr>
                                        <p:cTn id="52" dur="500"/>
                                        <p:tgtEl>
                                          <p:spTgt spid="5">
                                            <p:bg/>
                                          </p:spTgt>
                                        </p:tgtEl>
                                      </p:cBhvr>
                                    </p:animEffect>
                                    <p:anim calcmode="lin" valueType="num">
                                      <p:cBhvr>
                                        <p:cTn id="53" dur="500" fill="hold"/>
                                        <p:tgtEl>
                                          <p:spTgt spid="5">
                                            <p:bg/>
                                          </p:spTgt>
                                        </p:tgtEl>
                                        <p:attrNameLst>
                                          <p:attrName>ppt_x</p:attrName>
                                        </p:attrNameLst>
                                      </p:cBhvr>
                                      <p:tavLst>
                                        <p:tav tm="0">
                                          <p:val>
                                            <p:strVal val="#ppt_x"/>
                                          </p:val>
                                        </p:tav>
                                        <p:tav tm="100000">
                                          <p:val>
                                            <p:strVal val="#ppt_x"/>
                                          </p:val>
                                        </p:tav>
                                      </p:tavLst>
                                    </p:anim>
                                    <p:anim calcmode="lin" valueType="num">
                                      <p:cBhvr>
                                        <p:cTn id="54" dur="500" fill="hold"/>
                                        <p:tgtEl>
                                          <p:spTgt spid="5">
                                            <p:bg/>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5">
                                            <p:txEl>
                                              <p:pRg st="0" end="0"/>
                                            </p:txEl>
                                          </p:spTgt>
                                        </p:tgtEl>
                                        <p:attrNameLst>
                                          <p:attrName>style.visibility</p:attrName>
                                        </p:attrNameLst>
                                      </p:cBhvr>
                                      <p:to>
                                        <p:strVal val="visible"/>
                                      </p:to>
                                    </p:set>
                                    <p:animEffect transition="in" filter="fade">
                                      <p:cBhvr>
                                        <p:cTn id="57" dur="500"/>
                                        <p:tgtEl>
                                          <p:spTgt spid="5">
                                            <p:txEl>
                                              <p:pRg st="0" end="0"/>
                                            </p:txEl>
                                          </p:spTgt>
                                        </p:tgtEl>
                                      </p:cBhvr>
                                    </p:animEffect>
                                    <p:anim calcmode="lin" valueType="num">
                                      <p:cBhvr>
                                        <p:cTn id="5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59" dur="500" fill="hold"/>
                                        <p:tgtEl>
                                          <p:spTgt spid="5">
                                            <p:txEl>
                                              <p:pRg st="0" end="0"/>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5">
                                            <p:txEl>
                                              <p:pRg st="1" end="1"/>
                                            </p:txEl>
                                          </p:spTgt>
                                        </p:tgtEl>
                                        <p:attrNameLst>
                                          <p:attrName>style.visibility</p:attrName>
                                        </p:attrNameLst>
                                      </p:cBhvr>
                                      <p:to>
                                        <p:strVal val="visible"/>
                                      </p:to>
                                    </p:set>
                                    <p:animEffect transition="in" filter="fade">
                                      <p:cBhvr>
                                        <p:cTn id="62" dur="500"/>
                                        <p:tgtEl>
                                          <p:spTgt spid="5">
                                            <p:txEl>
                                              <p:pRg st="1" end="1"/>
                                            </p:txEl>
                                          </p:spTgt>
                                        </p:tgtEl>
                                      </p:cBhvr>
                                    </p:animEffect>
                                    <p:anim calcmode="lin" valueType="num">
                                      <p:cBhvr>
                                        <p:cTn id="6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64" dur="500" fill="hold"/>
                                        <p:tgtEl>
                                          <p:spTgt spid="5">
                                            <p:txEl>
                                              <p:pRg st="1" end="1"/>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5">
                                            <p:txEl>
                                              <p:pRg st="2" end="2"/>
                                            </p:txEl>
                                          </p:spTgt>
                                        </p:tgtEl>
                                        <p:attrNameLst>
                                          <p:attrName>style.visibility</p:attrName>
                                        </p:attrNameLst>
                                      </p:cBhvr>
                                      <p:to>
                                        <p:strVal val="visible"/>
                                      </p:to>
                                    </p:set>
                                    <p:animEffect transition="in" filter="fade">
                                      <p:cBhvr>
                                        <p:cTn id="67" dur="500"/>
                                        <p:tgtEl>
                                          <p:spTgt spid="5">
                                            <p:txEl>
                                              <p:pRg st="2" end="2"/>
                                            </p:txEl>
                                          </p:spTgt>
                                        </p:tgtEl>
                                      </p:cBhvr>
                                    </p:animEffect>
                                    <p:anim calcmode="lin" valueType="num">
                                      <p:cBhvr>
                                        <p:cTn id="6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69"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8_AN.62_1#7f797d099?vcp=1&amp;vop=1&amp;pid=ec85abac5&amp;color=36,64,97&amp;vtp=1&amp;bbb=1&amp;hb=1">
                <a:extLst>
                  <a:ext uri="{FF2B5EF4-FFF2-40B4-BE49-F238E27FC236}">
                    <a16:creationId xmlns:a16="http://schemas.microsoft.com/office/drawing/2014/main" id="{7774350B-D9A9-BFDE-49BB-D01290C73791}"/>
                  </a:ext>
                </a:extLst>
              </p:cNvPr>
              <p:cNvSpPr/>
              <p:nvPr/>
            </p:nvSpPr>
            <p:spPr>
              <a:xfrm>
                <a:off x="539496" y="2713183"/>
                <a:ext cx="11109960" cy="1611440"/>
              </a:xfrm>
              <a:prstGeom prst="rect">
                <a:avLst/>
              </a:prstGeom>
              <a:noFill/>
              <a:ln/>
            </p:spPr>
            <p:txBody>
              <a:bodyPr wrap="none" lIns="0" tIns="0" rIns="0" bIns="0" rtlCol="0" anchor="t"/>
              <a:lstStyle/>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&gt;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𝑝𝑞</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&lt;0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𝑞</m:t>
                    </m:r>
                    <m:r>
                      <a:rPr lang="en-US" altLang="zh-CN" sz="1800" b="0" i="0">
                        <a:solidFill>
                          <a:srgbClr val="6565FF"/>
                        </a:solidFill>
                        <a:latin typeface="Cambria Math" pitchFamily="34" charset="0"/>
                        <a:ea typeface="Cambria Math" pitchFamily="34" charset="-122"/>
                        <a:cs typeface="Cambria Math" pitchFamily="34" charset="-120"/>
                      </a:rPr>
                      <m:t>−3&lt;0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)&gt;</m:t>
                    </m:r>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故应该由甲参加第一阶段的比赛</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8_AN.62_1#7f797d099?vcp=1&amp;vop=1&amp;pid=ec85abac5&amp;color=36,64,97&amp;vtp=1&amp;bbb=1&amp;hb=1">
                <a:extLst>
                  <a:ext uri="{FF2B5EF4-FFF2-40B4-BE49-F238E27FC236}">
                    <a16:creationId xmlns:a16="http://schemas.microsoft.com/office/drawing/2014/main" id="{7774350B-D9A9-BFDE-49BB-D01290C73791}"/>
                  </a:ext>
                </a:extLst>
              </p:cNvPr>
              <p:cNvSpPr>
                <a:spLocks noRot="1" noChangeAspect="1" noMove="1" noResize="1" noEditPoints="1" noAdjustHandles="1" noChangeArrowheads="1" noChangeShapeType="1" noTextEdit="1"/>
              </p:cNvSpPr>
              <p:nvPr/>
            </p:nvSpPr>
            <p:spPr>
              <a:xfrm>
                <a:off x="539496" y="2713183"/>
                <a:ext cx="11109960" cy="1611440"/>
              </a:xfrm>
              <a:prstGeom prst="rect">
                <a:avLst/>
              </a:prstGeom>
              <a:blipFill>
                <a:blip r:embed="rId2"/>
                <a:stretch>
                  <a:fillRect l="-1317" b="-9091"/>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169868806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O_6_BD.63_1#ca22083b4?vcp=1&amp;vop=1&amp;pid=ca442b353&amp;color=36,64,97&amp;vtp=1&amp;bt=1&amp;bbb=1&amp;hb=1"/>
          <p:cNvSpPr/>
          <p:nvPr/>
        </p:nvSpPr>
        <p:spPr>
          <a:xfrm>
            <a:off x="539496" y="1033417"/>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例9</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[北京2024·18，13分]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某保险公司为了解该公司某种保险产品的索赔情况</a:t>
            </a:r>
            <a:r>
              <a:rPr lang="en-US" altLang="zh-CN" sz="1800" b="0" i="0">
                <a:solidFill>
                  <a:srgbClr val="244061"/>
                </a:solidFill>
                <a:latin typeface="Times New Roman" pitchFamily="34" charset="0"/>
                <a:ea typeface="微软雅黑" pitchFamily="34" charset="-122"/>
                <a:cs typeface="Times New Roman" pitchFamily="34" charset="-120"/>
              </a:rPr>
              <a:t>，从合同保险期限届满的保单中</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随机抽取</a:t>
            </a:r>
            <a:r>
              <a:rPr lang="en-US" altLang="zh-CN" b="0" i="0" dirty="0">
                <a:solidFill>
                  <a:srgbClr val="244061"/>
                </a:solidFill>
                <a:latin typeface="Times New Roman" pitchFamily="34" charset="0"/>
                <a:ea typeface="微软雅黑" pitchFamily="34" charset="-122"/>
                <a:cs typeface="Times New Roman" pitchFamily="34" charset="-120"/>
              </a:rPr>
              <a:t>1</a:t>
            </a:r>
            <a:r>
              <a:rPr lang="en-US" altLang="zh-CN" b="0" i="0" dirty="0">
                <a:solidFill>
                  <a:srgbClr val="244061"/>
                </a:solidFill>
                <a:latin typeface="SimSun" pitchFamily="34" charset="0"/>
                <a:ea typeface="SimSun" pitchFamily="34" charset="-122"/>
                <a:cs typeface="SimSu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000份，记录并整理这些保单的索赔情况，获得数据如下表：</a:t>
            </a:r>
            <a:endParaRPr lang="en-US" altLang="zh-CN" dirty="0"/>
          </a:p>
        </p:txBody>
      </p:sp>
      <p:graphicFrame>
        <p:nvGraphicFramePr>
          <p:cNvPr id="27" name="QO_6_BD.63_2#ca22083b4?colgroup=11,6,6,6,6,6&amp;vcp=1&amp;vop=1&amp;pid=ca442b353&amp;color=36,64,97&amp;vtp=1&amp;bbb=1"/>
          <p:cNvGraphicFramePr>
            <a:graphicFrameLocks noGrp="1"/>
          </p:cNvGraphicFramePr>
          <p:nvPr>
            <p:extLst>
              <p:ext uri="{D42A27DB-BD31-4B8C-83A1-F6EECF244321}">
                <p14:modId xmlns:p14="http://schemas.microsoft.com/office/powerpoint/2010/main" val="1688203069"/>
              </p:ext>
            </p:extLst>
          </p:nvPr>
        </p:nvGraphicFramePr>
        <p:xfrm>
          <a:off x="539496" y="1938546"/>
          <a:ext cx="11036808" cy="779654"/>
        </p:xfrm>
        <a:graphic>
          <a:graphicData uri="http://schemas.openxmlformats.org/drawingml/2006/table">
            <a:tbl>
              <a:tblPr/>
              <a:tblGrid>
                <a:gridCol w="2761488">
                  <a:extLst>
                    <a:ext uri="{9D8B030D-6E8A-4147-A177-3AD203B41FA5}">
                      <a16:colId xmlns:a16="http://schemas.microsoft.com/office/drawing/2014/main" val="20000"/>
                    </a:ext>
                  </a:extLst>
                </a:gridCol>
                <a:gridCol w="1655064">
                  <a:extLst>
                    <a:ext uri="{9D8B030D-6E8A-4147-A177-3AD203B41FA5}">
                      <a16:colId xmlns:a16="http://schemas.microsoft.com/office/drawing/2014/main" val="20001"/>
                    </a:ext>
                  </a:extLst>
                </a:gridCol>
                <a:gridCol w="1655064">
                  <a:extLst>
                    <a:ext uri="{9D8B030D-6E8A-4147-A177-3AD203B41FA5}">
                      <a16:colId xmlns:a16="http://schemas.microsoft.com/office/drawing/2014/main" val="20002"/>
                    </a:ext>
                  </a:extLst>
                </a:gridCol>
                <a:gridCol w="1655064">
                  <a:extLst>
                    <a:ext uri="{9D8B030D-6E8A-4147-A177-3AD203B41FA5}">
                      <a16:colId xmlns:a16="http://schemas.microsoft.com/office/drawing/2014/main" val="20003"/>
                    </a:ext>
                  </a:extLst>
                </a:gridCol>
                <a:gridCol w="1655064">
                  <a:extLst>
                    <a:ext uri="{9D8B030D-6E8A-4147-A177-3AD203B41FA5}">
                      <a16:colId xmlns:a16="http://schemas.microsoft.com/office/drawing/2014/main" val="20004"/>
                    </a:ext>
                  </a:extLst>
                </a:gridCol>
                <a:gridCol w="1655064">
                  <a:extLst>
                    <a:ext uri="{9D8B030D-6E8A-4147-A177-3AD203B41FA5}">
                      <a16:colId xmlns:a16="http://schemas.microsoft.com/office/drawing/2014/main" val="20005"/>
                    </a:ext>
                  </a:extLst>
                </a:gridCol>
              </a:tblGrid>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索赔次数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保单份数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4" name="QO_6_BD.63_3#ca22083b4?vcp=1&amp;vop=1&amp;pid=ca442b353&amp;color=36,64,97&amp;vtp=1&amp;bbb=1&amp;hb=1"/>
          <p:cNvSpPr/>
          <p:nvPr/>
        </p:nvSpPr>
        <p:spPr>
          <a:xfrm>
            <a:off x="539496" y="2852946"/>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假设：一份保单的保费为0.4万元；前三次索赔时，保险公司每次赔偿0.8万元；第四次索赔时</a:t>
            </a:r>
            <a:r>
              <a:rPr lang="en-US" altLang="zh-CN" sz="1800" b="0" i="0">
                <a:solidFill>
                  <a:srgbClr val="244061"/>
                </a:solidFill>
                <a:latin typeface="Times New Roman" pitchFamily="34" charset="0"/>
                <a:ea typeface="微软雅黑" pitchFamily="34" charset="-122"/>
                <a:cs typeface="Times New Roman" pitchFamily="34" charset="-120"/>
              </a:rPr>
              <a:t>，保险公司赔</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偿</a:t>
            </a:r>
            <a:r>
              <a:rPr lang="en-US" altLang="zh-CN" sz="1800" b="0" i="0" dirty="0">
                <a:solidFill>
                  <a:srgbClr val="244061"/>
                </a:solidFill>
                <a:latin typeface="Times New Roman" pitchFamily="34" charset="0"/>
                <a:ea typeface="微软雅黑" pitchFamily="34" charset="-122"/>
                <a:cs typeface="Times New Roman" pitchFamily="34" charset="-120"/>
              </a:rPr>
              <a:t>0.6万元.</a:t>
            </a:r>
            <a:endParaRPr lang="en-US" altLang="zh-CN" sz="1800" dirty="0"/>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假设不同保单的索赔次数相互独立</a:t>
            </a:r>
            <a:r>
              <a:rPr lang="en-US" altLang="zh-CN" b="0" i="0" dirty="0">
                <a:solidFill>
                  <a:srgbClr val="244061"/>
                </a:solidFill>
                <a:latin typeface="Times New Roman" pitchFamily="34" charset="0"/>
                <a:ea typeface="微软雅黑" pitchFamily="34" charset="-122"/>
                <a:cs typeface="Times New Roman" pitchFamily="34" charset="-120"/>
              </a:rPr>
              <a:t>，用频率估计概率.</a:t>
            </a:r>
            <a:endParaRPr lang="en-US" altLang="zh-CN" dirty="0"/>
          </a:p>
        </p:txBody>
      </p:sp>
      <p:sp>
        <p:nvSpPr>
          <p:cNvPr id="5" name="QO_7_BD.64_1#98bcf0b12?vcp=1&amp;vop=1&amp;pid=ca22083b4&amp;color=36,64,97&amp;vtp=1&amp;bbb=1"/>
          <p:cNvSpPr/>
          <p:nvPr/>
        </p:nvSpPr>
        <p:spPr>
          <a:xfrm>
            <a:off x="539496" y="4088719"/>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估计一份保单索赔次数不少于2的概率；</a:t>
            </a:r>
            <a:endParaRPr lang="en-US" altLang="zh-CN" sz="1800" dirty="0"/>
          </a:p>
        </p:txBody>
      </p:sp>
      <mc:AlternateContent xmlns:mc="http://schemas.openxmlformats.org/markup-compatibility/2006">
        <mc:Choice xmlns:a14="http://schemas.microsoft.com/office/drawing/2010/main" Requires="a14">
          <p:sp>
            <p:nvSpPr>
              <p:cNvPr id="6" name="QO_7_AN.65_1#98bcf0b12?vcp=1&amp;vop=1&amp;pid=ca22083b4&amp;color=36,64,97&amp;vtp=1&amp;bbb=1"/>
              <p:cNvSpPr/>
              <p:nvPr/>
            </p:nvSpPr>
            <p:spPr>
              <a:xfrm>
                <a:off x="539496" y="4462036"/>
                <a:ext cx="11109960" cy="12700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【解】设一份保单索赔次数为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60</m:t>
                        </m:r>
                      </m:num>
                      <m:den>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30</m:t>
                        </m:r>
                      </m:num>
                      <m:den>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10</m:t>
                        </m:r>
                      </m:num>
                      <m:den>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一份保单索赔次数不少于2的概率为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m:t>
                        </m:r>
                      </m:den>
                    </m:f>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6" name="QO_7_AN.65_1#98bcf0b12?vcp=1&amp;vop=1&amp;pid=ca22083b4&amp;color=36,64,97&amp;vtp=1&amp;bbb=1"/>
              <p:cNvSpPr>
                <a:spLocks noRot="1" noChangeAspect="1" noMove="1" noResize="1" noEditPoints="1" noAdjustHandles="1" noChangeArrowheads="1" noChangeShapeType="1" noTextEdit="1"/>
              </p:cNvSpPr>
              <p:nvPr/>
            </p:nvSpPr>
            <p:spPr>
              <a:xfrm>
                <a:off x="539496" y="4462036"/>
                <a:ext cx="11109960" cy="1270000"/>
              </a:xfrm>
              <a:prstGeom prst="rect">
                <a:avLst/>
              </a:prstGeom>
              <a:blipFill>
                <a:blip r:embed="rId3"/>
                <a:stretch>
                  <a:fillRect l="-1317" b="-625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O_7_BD.66_1#8a190eebc?vcp=1&amp;vop=1&amp;pid=ca22083b4&amp;color=36,64,97&amp;vtp=1&amp;bt=1&amp;bbb=1"/>
          <p:cNvSpPr/>
          <p:nvPr/>
        </p:nvSpPr>
        <p:spPr>
          <a:xfrm>
            <a:off x="539496" y="1165878"/>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一份保单的毛利润定义为这份保单的保费与赔偿总金额之差.</a:t>
            </a:r>
            <a:endParaRPr lang="en-US" altLang="zh-CN" sz="1800" dirty="0"/>
          </a:p>
        </p:txBody>
      </p:sp>
      <mc:AlternateContent xmlns:mc="http://schemas.openxmlformats.org/markup-compatibility/2006">
        <mc:Choice xmlns:a14="http://schemas.microsoft.com/office/drawing/2010/main" Requires="a14">
          <p:sp>
            <p:nvSpPr>
              <p:cNvPr id="3" name="QO_8_BD.67_1#3b6cc1042?vcp=1&amp;vop=1&amp;pid=8a190eebc&amp;color=36,64,97&amp;vtp=1&amp;bbb=1"/>
              <p:cNvSpPr/>
              <p:nvPr/>
            </p:nvSpPr>
            <p:spPr>
              <a:xfrm>
                <a:off x="539496" y="1581485"/>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（ⅰ）</a:t>
                </a:r>
                <a:r>
                  <a:rPr lang="en-US" altLang="zh-CN" sz="1800" b="0" i="0" dirty="0">
                    <a:solidFill>
                      <a:srgbClr val="244061"/>
                    </a:solidFill>
                    <a:latin typeface="Times New Roman" pitchFamily="34" charset="0"/>
                    <a:ea typeface="微软雅黑" pitchFamily="34" charset="-122"/>
                    <a:cs typeface="Times New Roman" pitchFamily="34" charset="-120"/>
                  </a:rPr>
                  <a:t>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为一份保单的毛利润，估计</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的数学期望</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𝐸</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𝑋</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3" name="QO_8_BD.67_1#3b6cc1042?vcp=1&amp;vop=1&amp;pid=8a190eebc&amp;color=36,64,97&amp;vtp=1&amp;bbb=1"/>
              <p:cNvSpPr>
                <a:spLocks noRot="1" noChangeAspect="1" noMove="1" noResize="1" noEditPoints="1" noAdjustHandles="1" noChangeArrowheads="1" noChangeShapeType="1" noTextEdit="1"/>
              </p:cNvSpPr>
              <p:nvPr/>
            </p:nvSpPr>
            <p:spPr>
              <a:xfrm>
                <a:off x="539496" y="1581485"/>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8_AN.68_1#3b6cc1042?vcp=1&amp;vop=1&amp;pid=8a190eebc&amp;color=36,64,97&amp;vtp=1&amp;bbb=1"/>
              <p:cNvSpPr/>
              <p:nvPr/>
            </p:nvSpPr>
            <p:spPr>
              <a:xfrm>
                <a:off x="539496" y="1954802"/>
                <a:ext cx="11109960" cy="3104134"/>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800" b="0" i="0" dirty="0">
                    <a:solidFill>
                      <a:srgbClr val="6565FF"/>
                    </a:solidFill>
                    <a:latin typeface="Times New Roman" pitchFamily="34" charset="0"/>
                    <a:ea typeface="微软雅黑" pitchFamily="34" charset="-122"/>
                    <a:cs typeface="Times New Roman" pitchFamily="34" charset="-120"/>
                  </a:rPr>
                  <a:t>的可能取值为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0.4</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−0.4</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，则</a:t>
                </a:r>
                <a:endParaRPr lang="en-US" altLang="zh-CN" sz="1800" dirty="0"/>
              </a:p>
              <a:p>
                <a:pPr latinLnBrk="1">
                  <a:lnSpc>
                    <a:spcPts val="3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=0.4)=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800</m:t>
                        </m:r>
                      </m:num>
                      <m:den>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=−0.4)=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100</m:t>
                        </m:r>
                      </m:num>
                      <m:den>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=−1.2)=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60</m:t>
                        </m:r>
                      </m:num>
                      <m:den>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50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30</m:t>
                        </m:r>
                      </m:num>
                      <m:den>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100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=−2.6)=</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10</m:t>
                        </m:r>
                      </m:num>
                      <m:den>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)=0.4×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−0.4×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m:t>
                        </m:r>
                      </m:den>
                    </m:f>
                    <m:r>
                      <a:rPr lang="en-US" altLang="zh-CN" sz="1800" b="0" i="0">
                        <a:solidFill>
                          <a:srgbClr val="6565FF"/>
                        </a:solidFill>
                        <a:latin typeface="Cambria Math" pitchFamily="34" charset="0"/>
                        <a:ea typeface="Cambria Math" pitchFamily="34" charset="-122"/>
                        <a:cs typeface="Cambria Math" pitchFamily="34" charset="-120"/>
                      </a:rPr>
                      <m:t>−1.2×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50</m:t>
                        </m:r>
                      </m:den>
                    </m:f>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100</m:t>
                        </m:r>
                      </m:den>
                    </m:f>
                    <m:r>
                      <a:rPr lang="en-US" altLang="zh-CN" sz="1800" b="0" i="0">
                        <a:solidFill>
                          <a:srgbClr val="6565FF"/>
                        </a:solidFill>
                        <a:latin typeface="Cambria Math" pitchFamily="34" charset="0"/>
                        <a:ea typeface="Cambria Math" pitchFamily="34" charset="-122"/>
                        <a:cs typeface="Cambria Math" pitchFamily="34" charset="-120"/>
                      </a:rPr>
                      <m:t>−2.6×</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100</m:t>
                        </m:r>
                      </m:den>
                    </m:f>
                    <m:r>
                      <a:rPr lang="en-US" altLang="zh-CN" sz="1800" b="0" i="0">
                        <a:solidFill>
                          <a:srgbClr val="6565FF"/>
                        </a:solidFill>
                        <a:latin typeface="Cambria Math" pitchFamily="34" charset="0"/>
                        <a:ea typeface="Cambria Math" pitchFamily="34" charset="-122"/>
                        <a:cs typeface="Cambria Math" pitchFamily="34" charset="-120"/>
                      </a:rPr>
                      <m:t>=0.32−0.04−0.072−0.06−0.026=0.122.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4" name="QO_8_AN.68_1#3b6cc1042?vcp=1&amp;vop=1&amp;pid=8a190eebc&amp;color=36,64,97&amp;vtp=1&amp;bbb=1"/>
              <p:cNvSpPr>
                <a:spLocks noRot="1" noChangeAspect="1" noMove="1" noResize="1" noEditPoints="1" noAdjustHandles="1" noChangeArrowheads="1" noChangeShapeType="1" noTextEdit="1"/>
              </p:cNvSpPr>
              <p:nvPr/>
            </p:nvSpPr>
            <p:spPr>
              <a:xfrm>
                <a:off x="539496" y="1954802"/>
                <a:ext cx="11109960" cy="3104134"/>
              </a:xfrm>
              <a:prstGeom prst="rect">
                <a:avLst/>
              </a:prstGeom>
              <a:blipFill>
                <a:blip r:embed="rId4"/>
                <a:stretch>
                  <a:fillRect l="-1317" b="-176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txEl>
                                              <p:pRg st="6" end="6"/>
                                            </p:txEl>
                                          </p:spTgt>
                                        </p:tgtEl>
                                        <p:attrNameLst>
                                          <p:attrName>style.visibility</p:attrName>
                                        </p:attrNameLst>
                                      </p:cBhvr>
                                      <p:to>
                                        <p:strVal val="visible"/>
                                      </p:to>
                                    </p:set>
                                    <p:animEffect transition="in" filter="fade">
                                      <p:cBhvr>
                                        <p:cTn id="42" dur="500"/>
                                        <p:tgtEl>
                                          <p:spTgt spid="4">
                                            <p:txEl>
                                              <p:pRg st="6" end="6"/>
                                            </p:txEl>
                                          </p:spTgt>
                                        </p:tgtEl>
                                      </p:cBhvr>
                                    </p:animEffect>
                                    <p:anim calcmode="lin" valueType="num">
                                      <p:cBhvr>
                                        <p:cTn id="43"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8_BD.69_1#8a5c6cd86?vcp=1&amp;vop=1&amp;pid=8a190eebc&amp;color=36,64,97&amp;vtp=1&amp;bt=1&amp;bbb=1&amp;hb=1"/>
              <p:cNvSpPr/>
              <p:nvPr/>
            </p:nvSpPr>
            <p:spPr>
              <a:xfrm>
                <a:off x="539496" y="2029383"/>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（ⅱ）</a:t>
                </a:r>
                <a:r>
                  <a:rPr lang="en-US" altLang="zh-CN" sz="1800" b="0" i="0" dirty="0">
                    <a:solidFill>
                      <a:srgbClr val="244061"/>
                    </a:solidFill>
                    <a:latin typeface="Times New Roman" pitchFamily="34" charset="0"/>
                    <a:ea typeface="微软雅黑" pitchFamily="34" charset="-122"/>
                    <a:cs typeface="Times New Roman" pitchFamily="34" charset="-120"/>
                  </a:rPr>
                  <a:t>如果无索赔的保单的保费减少</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4%</m:t>
                    </m:r>
                  </m:oMath>
                </a14:m>
                <a:r>
                  <a:rPr lang="en-US" altLang="zh-CN" sz="1800" b="0" i="0" dirty="0">
                    <a:solidFill>
                      <a:srgbClr val="244061"/>
                    </a:solidFill>
                    <a:latin typeface="Times New Roman" pitchFamily="34" charset="0"/>
                    <a:ea typeface="微软雅黑" pitchFamily="34" charset="-122"/>
                    <a:cs typeface="Times New Roman" pitchFamily="34" charset="-120"/>
                  </a:rPr>
                  <a:t>，有索赔的保单的保费增加</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，试比较这种情况下一份保单毛利润的</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数学期望估计值与</a:t>
                </a:r>
                <a:r>
                  <a:rPr lang="en-US" altLang="zh-CN" b="0" i="0" dirty="0">
                    <a:solidFill>
                      <a:srgbClr val="244061"/>
                    </a:solidFill>
                    <a:latin typeface="Times New Roman" pitchFamily="34" charset="0"/>
                    <a:ea typeface="微软雅黑" pitchFamily="34" charset="-122"/>
                    <a:cs typeface="Times New Roman" pitchFamily="34" charset="-120"/>
                  </a:rPr>
                  <a:t>（ⅰ）中</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𝐸</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𝑋</m:t>
                    </m:r>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估计值的大小.（结论不要求证明）</a:t>
                </a:r>
                <a:endParaRPr lang="en-US" altLang="zh-CN" dirty="0"/>
              </a:p>
            </p:txBody>
          </p:sp>
        </mc:Choice>
        <mc:Fallback>
          <p:sp>
            <p:nvSpPr>
              <p:cNvPr id="2" name="QO_8_BD.69_1#8a5c6cd86?vcp=1&amp;vop=1&amp;pid=8a190eebc&amp;color=36,64,97&amp;vtp=1&amp;bt=1&amp;bbb=1&amp;hb=1"/>
              <p:cNvSpPr>
                <a:spLocks noRot="1" noChangeAspect="1" noMove="1" noResize="1" noEditPoints="1" noAdjustHandles="1" noChangeArrowheads="1" noChangeShapeType="1" noTextEdit="1"/>
              </p:cNvSpPr>
              <p:nvPr/>
            </p:nvSpPr>
            <p:spPr>
              <a:xfrm>
                <a:off x="539496" y="2029383"/>
                <a:ext cx="11109960" cy="773240"/>
              </a:xfrm>
              <a:prstGeom prst="rect">
                <a:avLst/>
              </a:prstGeom>
              <a:blipFill>
                <a:blip r:embed="rId3"/>
                <a:stretch>
                  <a:fillRect l="-1317" r="-165" b="-1732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8_AN.70_1#8a5c6cd86?vcp=1&amp;vop=1&amp;pid=8a190eebc&amp;color=36,64,97&amp;vtp=1&amp;bbb=1&amp;hb=1"/>
              <p:cNvSpPr/>
              <p:nvPr/>
            </p:nvSpPr>
            <p:spPr>
              <a:xfrm>
                <a:off x="539496" y="2807512"/>
                <a:ext cx="11109960" cy="8382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【解】保单的保费调整后，无索赔保单的保费为0.384万元，有索赔保单的保费为0.48万元.</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毛</a:t>
                </a:r>
                <a:r>
                  <a:rPr lang="en-US" altLang="zh-CN" sz="1800" b="0" i="0">
                    <a:solidFill>
                      <a:srgbClr val="6565FF"/>
                    </a:solidFill>
                    <a:latin typeface="Times New Roman" pitchFamily="34" charset="0"/>
                    <a:ea typeface="微软雅黑" pitchFamily="34" charset="-122"/>
                    <a:cs typeface="Times New Roman" pitchFamily="34" charset="-120"/>
                  </a:rPr>
                  <a:t>利润</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800" b="0" i="0" dirty="0">
                    <a:solidFill>
                      <a:srgbClr val="6565FF"/>
                    </a:solidFill>
                    <a:latin typeface="Times New Roman" pitchFamily="34" charset="0"/>
                    <a:ea typeface="微软雅黑" pitchFamily="34" charset="-122"/>
                    <a:cs typeface="Times New Roman" pitchFamily="34" charset="-120"/>
                  </a:rPr>
                  <a:t>的可能取值为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0.384</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−0.32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−1.12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−1.92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−2.52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100"/>
                  </a:lnSpc>
                </a:pPr>
                <a:endParaRPr lang="en-US" altLang="zh-CN" dirty="0"/>
              </a:p>
            </p:txBody>
          </p:sp>
        </mc:Choice>
        <mc:Fallback>
          <p:sp>
            <p:nvSpPr>
              <p:cNvPr id="3" name="QO_8_AN.70_1#8a5c6cd86?vcp=1&amp;vop=1&amp;pid=8a190eebc&amp;color=36,64,97&amp;vtp=1&amp;bbb=1&amp;hb=1"/>
              <p:cNvSpPr>
                <a:spLocks noRot="1" noChangeAspect="1" noMove="1" noResize="1" noEditPoints="1" noAdjustHandles="1" noChangeArrowheads="1" noChangeShapeType="1" noTextEdit="1"/>
              </p:cNvSpPr>
              <p:nvPr/>
            </p:nvSpPr>
            <p:spPr>
              <a:xfrm>
                <a:off x="539496" y="2807512"/>
                <a:ext cx="11109960" cy="838200"/>
              </a:xfrm>
              <a:prstGeom prst="rect">
                <a:avLst/>
              </a:prstGeom>
              <a:blipFill>
                <a:blip r:embed="rId4"/>
                <a:stretch>
                  <a:fillRect l="-1317" b="-1094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8_AN.70_1#8a5c6cd86?vcp=1&amp;vop=1&amp;pid=8a190eebc&amp;color=36,64,97&amp;vtp=1&amp;bbb=1&amp;hb=1">
                <a:extLst>
                  <a:ext uri="{FF2B5EF4-FFF2-40B4-BE49-F238E27FC236}">
                    <a16:creationId xmlns:a16="http://schemas.microsoft.com/office/drawing/2014/main" id="{7C5A4DC2-445A-2589-859C-E3A4F8B02C06}"/>
                  </a:ext>
                </a:extLst>
              </p:cNvPr>
              <p:cNvSpPr/>
              <p:nvPr/>
            </p:nvSpPr>
            <p:spPr>
              <a:xfrm>
                <a:off x="539496" y="3645712"/>
                <a:ext cx="11109960" cy="1016000"/>
              </a:xfrm>
              <a:prstGeom prst="rect">
                <a:avLst/>
              </a:prstGeom>
              <a:noFill/>
              <a:ln/>
            </p:spPr>
            <p:txBody>
              <a:bodyPr wrap="square" lIns="0" tIns="0" rIns="0" bIns="0" rtlCol="0" anchor="t"/>
              <a:lstStyle/>
              <a:p>
                <a:pPr latinLnBrk="1">
                  <a:lnSpc>
                    <a:spcPts val="40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此时</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𝐸</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𝑋</m:t>
                    </m:r>
                    <m:r>
                      <a:rPr lang="en-US" altLang="zh-CN" b="0" i="0">
                        <a:solidFill>
                          <a:srgbClr val="6565FF"/>
                        </a:solidFill>
                        <a:latin typeface="Cambria Math" pitchFamily="34" charset="0"/>
                        <a:ea typeface="Cambria Math" pitchFamily="34" charset="-122"/>
                        <a:cs typeface="Cambria Math" pitchFamily="34" charset="-120"/>
                      </a:rPr>
                      <m:t>)=0.384×</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4</m:t>
                        </m:r>
                      </m:num>
                      <m:den>
                        <m:r>
                          <a:rPr lang="en-US" altLang="zh-CN" b="0" i="0">
                            <a:solidFill>
                              <a:srgbClr val="6565FF"/>
                            </a:solidFill>
                            <a:latin typeface="Cambria Math" pitchFamily="34" charset="0"/>
                            <a:ea typeface="Cambria Math" pitchFamily="34" charset="-122"/>
                            <a:cs typeface="Cambria Math" pitchFamily="34" charset="-120"/>
                          </a:rPr>
                          <m:t>5</m:t>
                        </m:r>
                      </m:den>
                    </m:f>
                    <m:r>
                      <a:rPr lang="en-US" altLang="zh-CN" b="0" i="0">
                        <a:solidFill>
                          <a:srgbClr val="6565FF"/>
                        </a:solidFill>
                        <a:latin typeface="Cambria Math" pitchFamily="34" charset="0"/>
                        <a:ea typeface="Cambria Math" pitchFamily="34" charset="-122"/>
                        <a:cs typeface="Cambria Math" pitchFamily="34" charset="-120"/>
                      </a:rPr>
                      <m:t>−0.32×</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10</m:t>
                        </m:r>
                      </m:den>
                    </m:f>
                    <m:r>
                      <a:rPr lang="en-US" altLang="zh-CN" b="0" i="0">
                        <a:solidFill>
                          <a:srgbClr val="6565FF"/>
                        </a:solidFill>
                        <a:latin typeface="Cambria Math" pitchFamily="34" charset="0"/>
                        <a:ea typeface="Cambria Math" pitchFamily="34" charset="-122"/>
                        <a:cs typeface="Cambria Math" pitchFamily="34" charset="-120"/>
                      </a:rPr>
                      <m:t>−1.12×</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3</m:t>
                        </m:r>
                      </m:num>
                      <m:den>
                        <m:r>
                          <a:rPr lang="en-US" altLang="zh-CN" b="0" i="0">
                            <a:solidFill>
                              <a:srgbClr val="6565FF"/>
                            </a:solidFill>
                            <a:latin typeface="Cambria Math" pitchFamily="34" charset="0"/>
                            <a:ea typeface="Cambria Math" pitchFamily="34" charset="-122"/>
                            <a:cs typeface="Cambria Math" pitchFamily="34" charset="-120"/>
                          </a:rPr>
                          <m:t>50</m:t>
                        </m:r>
                      </m:den>
                    </m:f>
                    <m:r>
                      <a:rPr lang="en-US" altLang="zh-CN" b="0" i="0">
                        <a:solidFill>
                          <a:srgbClr val="6565FF"/>
                        </a:solidFill>
                        <a:latin typeface="Cambria Math" pitchFamily="34" charset="0"/>
                        <a:ea typeface="Cambria Math" pitchFamily="34" charset="-122"/>
                        <a:cs typeface="Cambria Math" pitchFamily="34" charset="-120"/>
                      </a:rPr>
                      <m:t>−1.92×</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3</m:t>
                        </m:r>
                      </m:num>
                      <m:den>
                        <m:r>
                          <a:rPr lang="en-US" altLang="zh-CN" b="0" i="0">
                            <a:solidFill>
                              <a:srgbClr val="6565FF"/>
                            </a:solidFill>
                            <a:latin typeface="Cambria Math" pitchFamily="34" charset="0"/>
                            <a:ea typeface="Cambria Math" pitchFamily="34" charset="-122"/>
                            <a:cs typeface="Cambria Math" pitchFamily="34" charset="-120"/>
                          </a:rPr>
                          <m:t>100</m:t>
                        </m:r>
                      </m:den>
                    </m:f>
                    <m:r>
                      <a:rPr lang="en-US" altLang="zh-CN" b="0" i="0">
                        <a:solidFill>
                          <a:srgbClr val="6565FF"/>
                        </a:solidFill>
                        <a:latin typeface="Cambria Math" pitchFamily="34" charset="0"/>
                        <a:ea typeface="Cambria Math" pitchFamily="34" charset="-122"/>
                        <a:cs typeface="Cambria Math" pitchFamily="34" charset="-120"/>
                      </a:rPr>
                      <m:t>−2.52×</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100</m:t>
                        </m:r>
                      </m:den>
                    </m:f>
                    <m:r>
                      <a:rPr lang="en-US" altLang="zh-CN" b="0" i="0">
                        <a:solidFill>
                          <a:srgbClr val="6565FF"/>
                        </a:solidFill>
                        <a:latin typeface="Cambria Math" pitchFamily="34" charset="0"/>
                        <a:ea typeface="Cambria Math" pitchFamily="34" charset="-122"/>
                        <a:cs typeface="Cambria Math" pitchFamily="34" charset="-120"/>
                      </a:rPr>
                      <m:t>=0.307</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2−0.032−0.067</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2−0.057</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6−0.025</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2=0.125</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a:p>
                <a:pPr latinLnBrk="1">
                  <a:lnSpc>
                    <a:spcPts val="100"/>
                  </a:lnSpc>
                </a:pPr>
                <a:endParaRPr lang="en-US" altLang="zh-CN" dirty="0"/>
              </a:p>
            </p:txBody>
          </p:sp>
        </mc:Choice>
        <mc:Fallback>
          <p:sp>
            <p:nvSpPr>
              <p:cNvPr id="4" name="QO_8_AN.70_1#8a5c6cd86?vcp=1&amp;vop=1&amp;pid=8a190eebc&amp;color=36,64,97&amp;vtp=1&amp;bbb=1&amp;hb=1">
                <a:extLst>
                  <a:ext uri="{FF2B5EF4-FFF2-40B4-BE49-F238E27FC236}">
                    <a16:creationId xmlns:a16="http://schemas.microsoft.com/office/drawing/2014/main" id="{7C5A4DC2-445A-2589-859C-E3A4F8B02C06}"/>
                  </a:ext>
                </a:extLst>
              </p:cNvPr>
              <p:cNvSpPr>
                <a:spLocks noRot="1" noChangeAspect="1" noMove="1" noResize="1" noEditPoints="1" noAdjustHandles="1" noChangeArrowheads="1" noChangeShapeType="1" noTextEdit="1"/>
              </p:cNvSpPr>
              <p:nvPr/>
            </p:nvSpPr>
            <p:spPr>
              <a:xfrm>
                <a:off x="539496" y="3645712"/>
                <a:ext cx="11109960" cy="1016000"/>
              </a:xfrm>
              <a:prstGeom prst="rect">
                <a:avLst/>
              </a:prstGeom>
              <a:blipFill>
                <a:blip r:embed="rId5"/>
                <a:stretch>
                  <a:fillRect l="-768" b="-718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8_AN.70_1#8a5c6cd86?vcp=1&amp;vop=1&amp;pid=8a190eebc&amp;color=36,64,97&amp;vtp=1&amp;bbb=1&amp;hb=1">
                <a:extLst>
                  <a:ext uri="{FF2B5EF4-FFF2-40B4-BE49-F238E27FC236}">
                    <a16:creationId xmlns:a16="http://schemas.microsoft.com/office/drawing/2014/main" id="{F1E54BD2-841C-B140-FD10-CE8E722F2E4F}"/>
                  </a:ext>
                </a:extLst>
              </p:cNvPr>
              <p:cNvSpPr/>
              <p:nvPr/>
            </p:nvSpPr>
            <p:spPr>
              <a:xfrm>
                <a:off x="539496" y="4649012"/>
                <a:ext cx="11109960" cy="351155"/>
              </a:xfrm>
              <a:prstGeom prst="rect">
                <a:avLst/>
              </a:prstGeom>
              <a:noFill/>
              <a:ln/>
            </p:spPr>
            <p:txBody>
              <a:bodyPr wrap="none" lIns="0" tIns="0" rIns="0" bIns="0" rtlCol="0" anchor="t"/>
              <a:lstStyle/>
              <a:p>
                <a:pPr latinLnBrk="1">
                  <a:lnSpc>
                    <a:spcPts val="31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调整后的保单毛利润的数学期望的估计值大于调整前的保单毛利润数学期望的估计值.</a:t>
                </a:r>
                <a:endParaRPr lang="en-US" altLang="zh-CN" dirty="0"/>
              </a:p>
            </p:txBody>
          </p:sp>
        </mc:Choice>
        <mc:Fallback>
          <p:sp>
            <p:nvSpPr>
              <p:cNvPr id="5" name="QO_8_AN.70_1#8a5c6cd86?vcp=1&amp;vop=1&amp;pid=8a190eebc&amp;color=36,64,97&amp;vtp=1&amp;bbb=1&amp;hb=1">
                <a:extLst>
                  <a:ext uri="{FF2B5EF4-FFF2-40B4-BE49-F238E27FC236}">
                    <a16:creationId xmlns:a16="http://schemas.microsoft.com/office/drawing/2014/main" id="{F1E54BD2-841C-B140-FD10-CE8E722F2E4F}"/>
                  </a:ext>
                </a:extLst>
              </p:cNvPr>
              <p:cNvSpPr>
                <a:spLocks noRot="1" noChangeAspect="1" noMove="1" noResize="1" noEditPoints="1" noAdjustHandles="1" noChangeArrowheads="1" noChangeShapeType="1" noTextEdit="1"/>
              </p:cNvSpPr>
              <p:nvPr/>
            </p:nvSpPr>
            <p:spPr>
              <a:xfrm>
                <a:off x="539496" y="4649012"/>
                <a:ext cx="11109960" cy="351155"/>
              </a:xfrm>
              <a:prstGeom prst="rect">
                <a:avLst/>
              </a:prstGeom>
              <a:blipFill>
                <a:blip r:embed="rId6"/>
                <a:stretch>
                  <a:fillRect l="-549" t="-1754" b="-4035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bg/>
                                          </p:spTgt>
                                        </p:tgtEl>
                                        <p:attrNameLst>
                                          <p:attrName>style.visibility</p:attrName>
                                        </p:attrNameLst>
                                      </p:cBhvr>
                                      <p:to>
                                        <p:strVal val="visible"/>
                                      </p:to>
                                    </p:set>
                                    <p:animEffect transition="in" filter="fade">
                                      <p:cBhvr>
                                        <p:cTn id="22" dur="500"/>
                                        <p:tgtEl>
                                          <p:spTgt spid="4">
                                            <p:bg/>
                                          </p:spTgt>
                                        </p:tgtEl>
                                      </p:cBhvr>
                                    </p:animEffect>
                                    <p:anim calcmode="lin" valueType="num">
                                      <p:cBhvr>
                                        <p:cTn id="23" dur="500" fill="hold"/>
                                        <p:tgtEl>
                                          <p:spTgt spid="4">
                                            <p:bg/>
                                          </p:spTgt>
                                        </p:tgtEl>
                                        <p:attrNameLst>
                                          <p:attrName>ppt_x</p:attrName>
                                        </p:attrNameLst>
                                      </p:cBhvr>
                                      <p:tavLst>
                                        <p:tav tm="0">
                                          <p:val>
                                            <p:strVal val="#ppt_x"/>
                                          </p:val>
                                        </p:tav>
                                        <p:tav tm="100000">
                                          <p:val>
                                            <p:strVal val="#ppt_x"/>
                                          </p:val>
                                        </p:tav>
                                      </p:tavLst>
                                    </p:anim>
                                    <p:anim calcmode="lin" valueType="num">
                                      <p:cBhvr>
                                        <p:cTn id="24" dur="500" fill="hold"/>
                                        <p:tgtEl>
                                          <p:spTgt spid="4">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anim calcmode="lin" valueType="num">
                                      <p:cBhvr>
                                        <p:cTn id="2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5">
                                            <p:bg/>
                                          </p:spTgt>
                                        </p:tgtEl>
                                        <p:attrNameLst>
                                          <p:attrName>style.visibility</p:attrName>
                                        </p:attrNameLst>
                                      </p:cBhvr>
                                      <p:to>
                                        <p:strVal val="visible"/>
                                      </p:to>
                                    </p:set>
                                    <p:animEffect transition="in" filter="fade">
                                      <p:cBhvr>
                                        <p:cTn id="32" dur="500"/>
                                        <p:tgtEl>
                                          <p:spTgt spid="5">
                                            <p:bg/>
                                          </p:spTgt>
                                        </p:tgtEl>
                                      </p:cBhvr>
                                    </p:animEffect>
                                    <p:anim calcmode="lin" valueType="num">
                                      <p:cBhvr>
                                        <p:cTn id="33" dur="500" fill="hold"/>
                                        <p:tgtEl>
                                          <p:spTgt spid="5">
                                            <p:bg/>
                                          </p:spTgt>
                                        </p:tgtEl>
                                        <p:attrNameLst>
                                          <p:attrName>ppt_x</p:attrName>
                                        </p:attrNameLst>
                                      </p:cBhvr>
                                      <p:tavLst>
                                        <p:tav tm="0">
                                          <p:val>
                                            <p:strVal val="#ppt_x"/>
                                          </p:val>
                                        </p:tav>
                                        <p:tav tm="100000">
                                          <p:val>
                                            <p:strVal val="#ppt_x"/>
                                          </p:val>
                                        </p:tav>
                                      </p:tavLst>
                                    </p:anim>
                                    <p:anim calcmode="lin" valueType="num">
                                      <p:cBhvr>
                                        <p:cTn id="34" dur="500" fill="hold"/>
                                        <p:tgtEl>
                                          <p:spTgt spid="5">
                                            <p:bg/>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txEl>
                                              <p:pRg st="0" end="0"/>
                                            </p:txEl>
                                          </p:spTgt>
                                        </p:tgtEl>
                                        <p:attrNameLst>
                                          <p:attrName>style.visibility</p:attrName>
                                        </p:attrNameLst>
                                      </p:cBhvr>
                                      <p:to>
                                        <p:strVal val="visible"/>
                                      </p:to>
                                    </p:set>
                                    <p:animEffect transition="in" filter="fade">
                                      <p:cBhvr>
                                        <p:cTn id="37" dur="500"/>
                                        <p:tgtEl>
                                          <p:spTgt spid="5">
                                            <p:txEl>
                                              <p:pRg st="0" end="0"/>
                                            </p:txEl>
                                          </p:spTgt>
                                        </p:tgtEl>
                                      </p:cBhvr>
                                    </p:animEffect>
                                    <p:anim calcmode="lin" valueType="num">
                                      <p:cBhvr>
                                        <p:cTn id="3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9"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25ccd4c4d.fixed?vcp=1&amp;pid=8ac839c88&amp;color=36,64,97&amp;tib=255,255,255&amp;vtp=1" descr="preencoded.png"/>
          <p:cNvPicPr>
            <a:picLocks noChangeAspect="1"/>
          </p:cNvPicPr>
          <p:nvPr/>
        </p:nvPicPr>
        <p:blipFill>
          <a:blip r:embed="rId3"/>
          <a:stretch>
            <a:fillRect/>
          </a:stretch>
        </p:blipFill>
        <p:spPr>
          <a:xfrm>
            <a:off x="2624328" y="2697480"/>
            <a:ext cx="3090672" cy="1188720"/>
          </a:xfrm>
          <a:prstGeom prst="rect">
            <a:avLst/>
          </a:prstGeom>
        </p:spPr>
      </p:pic>
      <p:sp>
        <p:nvSpPr>
          <p:cNvPr id="3" name="C_2_BD#25ccd4c4d.fixed?vcp=1&amp;pid=8ac839c88&amp;color=61,88,159&amp;vtp=1&amp;bbb=1"/>
          <p:cNvSpPr/>
          <p:nvPr/>
        </p:nvSpPr>
        <p:spPr>
          <a:xfrm>
            <a:off x="2679192"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第七章</a:t>
            </a:r>
            <a:endParaRPr lang="en-US" altLang="zh-CN" sz="5400" dirty="0"/>
          </a:p>
        </p:txBody>
      </p:sp>
      <p:sp>
        <p:nvSpPr>
          <p:cNvPr id="4" name="C_2_BD#25ccd4c4d.fixed?vcp=1&amp;pid=8ac839c88&amp;color=61,88,159&amp;vtp=1&amp;bbb=1"/>
          <p:cNvSpPr/>
          <p:nvPr/>
        </p:nvSpPr>
        <p:spPr>
          <a:xfrm>
            <a:off x="6300216" y="2587752"/>
            <a:ext cx="5891784"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章末提升</a:t>
            </a:r>
            <a:endParaRPr lang="en-US" altLang="zh-CN" sz="5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71_1#18eff21f1?vcp=1&amp;vop=1&amp;pid=ca442b353&amp;color=36,64,97&amp;vtp=1&amp;bt=1&amp;bbb=1&amp;hb=1"/>
              <p:cNvSpPr/>
              <p:nvPr/>
            </p:nvSpPr>
            <p:spPr>
              <a:xfrm>
                <a:off x="539496" y="828000"/>
                <a:ext cx="11109960" cy="1087565"/>
              </a:xfrm>
              <a:prstGeom prst="rect">
                <a:avLst/>
              </a:prstGeom>
              <a:noFill/>
              <a:ln/>
            </p:spPr>
            <p:txBody>
              <a:bodyPr wrap="none" lIns="0" tIns="0" rIns="0" bIns="0" rtlCol="0" anchor="t"/>
              <a:lstStyle/>
              <a:p>
                <a:pPr algn="l" latinLnBrk="1">
                  <a:lnSpc>
                    <a:spcPts val="3000"/>
                  </a:lnSpc>
                </a:pPr>
                <a:r>
                  <a:rPr lang="en-US" altLang="zh-CN" sz="1800" b="1" i="0" dirty="0">
                    <a:solidFill>
                      <a:srgbClr val="244061"/>
                    </a:solidFill>
                    <a:latin typeface="Times New Roman" pitchFamily="34" charset="0"/>
                    <a:ea typeface="微软雅黑" pitchFamily="34" charset="-122"/>
                    <a:cs typeface="Times New Roman" pitchFamily="34" charset="-120"/>
                  </a:rPr>
                  <a:t>例10</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[全国甲理2023·19，节选]</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一项试验旨在研究臭氧效应，试验方案如下：选40只小白鼠</a:t>
                </a:r>
                <a:r>
                  <a:rPr lang="en-US" altLang="zh-CN" sz="1800" b="0" i="0">
                    <a:solidFill>
                      <a:srgbClr val="244061"/>
                    </a:solidFill>
                    <a:latin typeface="Times New Roman" pitchFamily="34" charset="0"/>
                    <a:ea typeface="微软雅黑" pitchFamily="34" charset="-122"/>
                    <a:cs typeface="Times New Roman" pitchFamily="34" charset="-120"/>
                  </a:rPr>
                  <a:t>，随机地将其中</a:t>
                </a:r>
              </a:p>
              <a:p>
                <a:pPr latinLnBrk="1">
                  <a:lnSpc>
                    <a:spcPts val="3000"/>
                  </a:lnSpc>
                </a:pPr>
                <a:r>
                  <a:rPr lang="en-US" altLang="zh-CN" sz="1800" b="0" i="0">
                    <a:solidFill>
                      <a:srgbClr val="244061"/>
                    </a:solidFill>
                    <a:latin typeface="Times New Roman" pitchFamily="34" charset="0"/>
                    <a:ea typeface="微软雅黑" pitchFamily="34" charset="-122"/>
                    <a:cs typeface="Times New Roman" pitchFamily="34" charset="-120"/>
                  </a:rPr>
                  <a:t>20</a:t>
                </a:r>
                <a:r>
                  <a:rPr lang="en-US" altLang="zh-CN" sz="1800" b="0" i="0" dirty="0">
                    <a:solidFill>
                      <a:srgbClr val="244061"/>
                    </a:solidFill>
                    <a:latin typeface="Times New Roman" pitchFamily="34" charset="0"/>
                    <a:ea typeface="微软雅黑" pitchFamily="34" charset="-122"/>
                    <a:cs typeface="Times New Roman" pitchFamily="34" charset="-120"/>
                  </a:rPr>
                  <a:t>只分配到试验组，另外20只分配到对照组，试验组的小白鼠饲养在高浓度臭氧环境</a:t>
                </a:r>
                <a:r>
                  <a:rPr lang="en-US" altLang="zh-CN" sz="1800" b="0" i="0">
                    <a:solidFill>
                      <a:srgbClr val="244061"/>
                    </a:solidFill>
                    <a:latin typeface="Times New Roman" pitchFamily="34" charset="0"/>
                    <a:ea typeface="微软雅黑" pitchFamily="34" charset="-122"/>
                    <a:cs typeface="Times New Roman" pitchFamily="34" charset="-120"/>
                  </a:rPr>
                  <a:t>，对照组的小白鼠饲养在</a:t>
                </a:r>
              </a:p>
              <a:p>
                <a:pPr latinLnBrk="1">
                  <a:lnSpc>
                    <a:spcPts val="2800"/>
                  </a:lnSpc>
                </a:pPr>
                <a:r>
                  <a:rPr lang="en-US" altLang="zh-CN" b="0" i="0">
                    <a:solidFill>
                      <a:srgbClr val="244061"/>
                    </a:solidFill>
                    <a:latin typeface="Times New Roman" pitchFamily="34" charset="0"/>
                    <a:ea typeface="微软雅黑" pitchFamily="34" charset="-122"/>
                    <a:cs typeface="Times New Roman" pitchFamily="34" charset="-120"/>
                  </a:rPr>
                  <a:t>正常环境</a:t>
                </a:r>
                <a:r>
                  <a:rPr lang="en-US" altLang="zh-CN" b="0" i="0" dirty="0">
                    <a:solidFill>
                      <a:srgbClr val="244061"/>
                    </a:solidFill>
                    <a:latin typeface="Times New Roman" pitchFamily="34" charset="0"/>
                    <a:ea typeface="微软雅黑" pitchFamily="34" charset="-122"/>
                    <a:cs typeface="Times New Roman" pitchFamily="34" charset="-120"/>
                  </a:rPr>
                  <a:t>，一段时间后统计每只小白鼠体重的增加量（单位：</a:t>
                </a:r>
                <a14:m>
                  <m:oMath xmlns:m="http://schemas.openxmlformats.org/officeDocument/2006/math">
                    <m:r>
                      <m:rPr>
                        <m:sty m:val="p"/>
                      </m:rPr>
                      <a:rPr lang="en-US" altLang="zh-CN" b="0" i="0">
                        <a:solidFill>
                          <a:srgbClr val="244061"/>
                        </a:solidFill>
                        <a:latin typeface="Cambria Math" pitchFamily="34" charset="0"/>
                        <a:ea typeface="Cambria Math" pitchFamily="34" charset="-122"/>
                        <a:cs typeface="Cambria Math" pitchFamily="34" charset="-120"/>
                      </a:rPr>
                      <m:t>g</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6_BD.71_1#18eff21f1?vcp=1&amp;vop=1&amp;pid=ca442b353&amp;color=36,64,97&amp;vtp=1&amp;bt=1&amp;bbb=1&amp;hb=1"/>
              <p:cNvSpPr>
                <a:spLocks noRot="1" noChangeAspect="1" noMove="1" noResize="1" noEditPoints="1" noAdjustHandles="1" noChangeArrowheads="1" noChangeShapeType="1" noTextEdit="1"/>
              </p:cNvSpPr>
              <p:nvPr/>
            </p:nvSpPr>
            <p:spPr>
              <a:xfrm>
                <a:off x="539496" y="828000"/>
                <a:ext cx="11109960" cy="1087565"/>
              </a:xfrm>
              <a:prstGeom prst="rect">
                <a:avLst/>
              </a:prstGeom>
              <a:blipFill>
                <a:blip r:embed="rId3"/>
                <a:stretch>
                  <a:fillRect l="-1317" t="-2809" r="-220" b="-1292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BD.72_1#9d9dfb893?vcp=1&amp;vop=1&amp;pid=18eff21f1&amp;color=36,64,97&amp;vtp=1&amp;bbb=1"/>
              <p:cNvSpPr/>
              <p:nvPr/>
            </p:nvSpPr>
            <p:spPr>
              <a:xfrm>
                <a:off x="539496" y="1958618"/>
                <a:ext cx="11109960" cy="335090"/>
              </a:xfrm>
              <a:prstGeom prst="rect">
                <a:avLst/>
              </a:prstGeom>
              <a:noFill/>
              <a:ln/>
            </p:spPr>
            <p:txBody>
              <a:bodyPr wrap="none" lIns="0" tIns="0" rIns="0" bIns="0" rtlCol="0" anchor="t"/>
              <a:lstStyle/>
              <a:p>
                <a:pPr algn="l" latinLnBrk="1">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表示指定的两只小白鼠中分配到对照组的只数，求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的分布列和数学期望.</a:t>
                </a:r>
                <a:endParaRPr lang="en-US" altLang="zh-CN" sz="1800" dirty="0"/>
              </a:p>
            </p:txBody>
          </p:sp>
        </mc:Choice>
        <mc:Fallback>
          <p:sp>
            <p:nvSpPr>
              <p:cNvPr id="3" name="QO_7_BD.72_1#9d9dfb893?vcp=1&amp;vop=1&amp;pid=18eff21f1&amp;color=36,64,97&amp;vtp=1&amp;bbb=1"/>
              <p:cNvSpPr>
                <a:spLocks noRot="1" noChangeAspect="1" noMove="1" noResize="1" noEditPoints="1" noAdjustHandles="1" noChangeArrowheads="1" noChangeShapeType="1" noTextEdit="1"/>
              </p:cNvSpPr>
              <p:nvPr/>
            </p:nvSpPr>
            <p:spPr>
              <a:xfrm>
                <a:off x="539496" y="1958618"/>
                <a:ext cx="11109960" cy="335090"/>
              </a:xfrm>
              <a:prstGeom prst="rect">
                <a:avLst/>
              </a:prstGeom>
              <a:blipFill>
                <a:blip r:embed="rId4"/>
                <a:stretch>
                  <a:fillRect l="-1317" t="-7273" b="-4181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7_AN.73_1#9d9dfb893?vcp=1&amp;vop=1&amp;pid=18eff21f1&amp;color=36,64,97&amp;vtp=1&amp;bbb=1"/>
              <p:cNvSpPr/>
              <p:nvPr/>
            </p:nvSpPr>
            <p:spPr>
              <a:xfrm>
                <a:off x="539496" y="2294026"/>
                <a:ext cx="11109960" cy="2154555"/>
              </a:xfrm>
              <a:prstGeom prst="rect">
                <a:avLst/>
              </a:prstGeom>
              <a:noFill/>
              <a:ln/>
            </p:spPr>
            <p:txBody>
              <a:bodyPr wrap="none" lIns="0" tIns="0" rIns="0" bIns="0" rtlCol="0" anchor="t"/>
              <a:lstStyle/>
              <a:p>
                <a:pPr algn="l" latinLnBrk="1">
                  <a:lnSpc>
                    <a:spcPts val="3000"/>
                  </a:lnSpc>
                </a:pPr>
                <a:r>
                  <a:rPr lang="en-US" altLang="zh-CN" sz="1800" b="0"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的可能取值为0，1，2，则</a:t>
                </a:r>
                <a:endParaRPr lang="en-US" altLang="zh-CN" sz="1800" dirty="0"/>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0</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38</m:t>
                            </m:r>
                          </m:sub>
                          <m:sup>
                            <m:r>
                              <a:rPr lang="en-US" altLang="zh-CN" sz="1800" b="0" i="0">
                                <a:solidFill>
                                  <a:srgbClr val="6565FF"/>
                                </a:solidFill>
                                <a:latin typeface="Cambria Math" pitchFamily="34" charset="0"/>
                                <a:ea typeface="Cambria Math" pitchFamily="34" charset="-122"/>
                                <a:cs typeface="Cambria Math" pitchFamily="34" charset="-120"/>
                              </a:rPr>
                              <m:t>20</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40</m:t>
                            </m:r>
                          </m:sub>
                          <m:sup>
                            <m:r>
                              <a:rPr lang="en-US" altLang="zh-CN" sz="1800" b="0" i="0">
                                <a:solidFill>
                                  <a:srgbClr val="6565FF"/>
                                </a:solidFill>
                                <a:latin typeface="Cambria Math" pitchFamily="34" charset="0"/>
                                <a:ea typeface="Cambria Math" pitchFamily="34" charset="-122"/>
                                <a:cs typeface="Cambria Math" pitchFamily="34" charset="-120"/>
                              </a:rPr>
                              <m:t>20</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19</m:t>
                        </m:r>
                      </m:num>
                      <m:den>
                        <m:r>
                          <a:rPr lang="en-US" altLang="zh-CN" sz="1800" b="0" i="0">
                            <a:solidFill>
                              <a:srgbClr val="6565FF"/>
                            </a:solidFill>
                            <a:latin typeface="Cambria Math" pitchFamily="34" charset="0"/>
                            <a:ea typeface="Cambria Math" pitchFamily="34" charset="-122"/>
                            <a:cs typeface="Cambria Math" pitchFamily="34" charset="-120"/>
                          </a:rPr>
                          <m:t>78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38</m:t>
                            </m:r>
                          </m:sub>
                          <m:sup>
                            <m:r>
                              <a:rPr lang="en-US" altLang="zh-CN" sz="1800" b="0" i="0">
                                <a:solidFill>
                                  <a:srgbClr val="6565FF"/>
                                </a:solidFill>
                                <a:latin typeface="Cambria Math" pitchFamily="34" charset="0"/>
                                <a:ea typeface="Cambria Math" pitchFamily="34" charset="-122"/>
                                <a:cs typeface="Cambria Math" pitchFamily="34" charset="-120"/>
                              </a:rPr>
                              <m:t>19</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40</m:t>
                            </m:r>
                          </m:sub>
                          <m:sup>
                            <m:r>
                              <a:rPr lang="en-US" altLang="zh-CN" sz="1800" b="0" i="0">
                                <a:solidFill>
                                  <a:srgbClr val="6565FF"/>
                                </a:solidFill>
                                <a:latin typeface="Cambria Math" pitchFamily="34" charset="0"/>
                                <a:ea typeface="Cambria Math" pitchFamily="34" charset="-122"/>
                                <a:cs typeface="Cambria Math" pitchFamily="34" charset="-120"/>
                              </a:rPr>
                              <m:t>20</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20</m:t>
                        </m:r>
                      </m:num>
                      <m:den>
                        <m:r>
                          <a:rPr lang="en-US" altLang="zh-CN" sz="1800" b="0" i="0">
                            <a:solidFill>
                              <a:srgbClr val="6565FF"/>
                            </a:solidFill>
                            <a:latin typeface="Cambria Math" pitchFamily="34" charset="0"/>
                            <a:ea typeface="Cambria Math" pitchFamily="34" charset="-122"/>
                            <a:cs typeface="Cambria Math" pitchFamily="34" charset="-120"/>
                          </a:rPr>
                          <m:t>39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38</m:t>
                            </m:r>
                          </m:sub>
                          <m:sup>
                            <m:r>
                              <a:rPr lang="en-US" altLang="zh-CN" sz="1800" b="0" i="0">
                                <a:solidFill>
                                  <a:srgbClr val="6565FF"/>
                                </a:solidFill>
                                <a:latin typeface="Cambria Math" pitchFamily="34" charset="0"/>
                                <a:ea typeface="Cambria Math" pitchFamily="34" charset="-122"/>
                                <a:cs typeface="Cambria Math" pitchFamily="34" charset="-120"/>
                              </a:rPr>
                              <m:t>18</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40</m:t>
                            </m:r>
                          </m:sub>
                          <m:sup>
                            <m:r>
                              <a:rPr lang="en-US" altLang="zh-CN" sz="1800" b="0" i="0">
                                <a:solidFill>
                                  <a:srgbClr val="6565FF"/>
                                </a:solidFill>
                                <a:latin typeface="Cambria Math" pitchFamily="34" charset="0"/>
                                <a:ea typeface="Cambria Math" pitchFamily="34" charset="-122"/>
                                <a:cs typeface="Cambria Math" pitchFamily="34" charset="-120"/>
                              </a:rPr>
                              <m:t>20</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19</m:t>
                        </m:r>
                      </m:num>
                      <m:den>
                        <m:r>
                          <a:rPr lang="en-US" altLang="zh-CN" sz="1800" b="0" i="0">
                            <a:solidFill>
                              <a:srgbClr val="6565FF"/>
                            </a:solidFill>
                            <a:latin typeface="Cambria Math" pitchFamily="34" charset="0"/>
                            <a:ea typeface="Cambria Math" pitchFamily="34" charset="-122"/>
                            <a:cs typeface="Cambria Math" pitchFamily="34" charset="-120"/>
                          </a:rPr>
                          <m:t>78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8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的分布列为</a:t>
                </a:r>
                <a:endParaRPr lang="en-US" altLang="zh-CN" sz="1800" dirty="0"/>
              </a:p>
            </p:txBody>
          </p:sp>
        </mc:Choice>
        <mc:Fallback>
          <p:sp>
            <p:nvSpPr>
              <p:cNvPr id="4" name="QO_7_AN.73_1#9d9dfb893?vcp=1&amp;vop=1&amp;pid=18eff21f1&amp;color=36,64,97&amp;vtp=1&amp;bbb=1"/>
              <p:cNvSpPr>
                <a:spLocks noRot="1" noChangeAspect="1" noMove="1" noResize="1" noEditPoints="1" noAdjustHandles="1" noChangeArrowheads="1" noChangeShapeType="1" noTextEdit="1"/>
              </p:cNvSpPr>
              <p:nvPr/>
            </p:nvSpPr>
            <p:spPr>
              <a:xfrm>
                <a:off x="539496" y="2294026"/>
                <a:ext cx="11109960" cy="2154555"/>
              </a:xfrm>
              <a:prstGeom prst="rect">
                <a:avLst/>
              </a:prstGeom>
              <a:blipFill>
                <a:blip r:embed="rId5"/>
                <a:stretch>
                  <a:fillRect l="-1317" t="-565" b="-649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30" name="QO_7_AN.73_2#9d9dfb893?colgroup=4,13,13,13&amp;vcp=1&amp;vop=1&amp;pid=18eff21f1&amp;color=36,64,97&amp;vtp=1&amp;bbb=1"/>
              <p:cNvGraphicFramePr>
                <a:graphicFrameLocks noGrp="1"/>
              </p:cNvGraphicFramePr>
              <p:nvPr>
                <p:extLst>
                  <p:ext uri="{D42A27DB-BD31-4B8C-83A1-F6EECF244321}">
                    <p14:modId xmlns:p14="http://schemas.microsoft.com/office/powerpoint/2010/main" val="1513716231"/>
                  </p:ext>
                </p:extLst>
              </p:nvPr>
            </p:nvGraphicFramePr>
            <p:xfrm>
              <a:off x="539496" y="4579010"/>
              <a:ext cx="11109960" cy="960755"/>
            </p:xfrm>
            <a:graphic>
              <a:graphicData uri="http://schemas.openxmlformats.org/drawingml/2006/table">
                <a:tbl>
                  <a:tblPr/>
                  <a:tblGrid>
                    <a:gridCol w="1124712">
                      <a:extLst>
                        <a:ext uri="{9D8B030D-6E8A-4147-A177-3AD203B41FA5}">
                          <a16:colId xmlns:a16="http://schemas.microsoft.com/office/drawing/2014/main" val="20000"/>
                        </a:ext>
                      </a:extLst>
                    </a:gridCol>
                    <a:gridCol w="3328416">
                      <a:extLst>
                        <a:ext uri="{9D8B030D-6E8A-4147-A177-3AD203B41FA5}">
                          <a16:colId xmlns:a16="http://schemas.microsoft.com/office/drawing/2014/main" val="20001"/>
                        </a:ext>
                      </a:extLst>
                    </a:gridCol>
                    <a:gridCol w="3328416">
                      <a:extLst>
                        <a:ext uri="{9D8B030D-6E8A-4147-A177-3AD203B41FA5}">
                          <a16:colId xmlns:a16="http://schemas.microsoft.com/office/drawing/2014/main" val="20002"/>
                        </a:ext>
                      </a:extLst>
                    </a:gridCol>
                    <a:gridCol w="3328416">
                      <a:extLst>
                        <a:ext uri="{9D8B030D-6E8A-4147-A177-3AD203B41FA5}">
                          <a16:colId xmlns:a16="http://schemas.microsoft.com/office/drawing/2014/main" val="20003"/>
                        </a:ext>
                      </a:extLst>
                    </a:gridCol>
                  </a:tblGrid>
                  <a:tr h="402209">
                    <a:tc>
                      <a:txBody>
                        <a:bodyPr/>
                        <a:lstStyle/>
                        <a:p>
                          <a:pPr algn="ctr" latinLnBrk="1" hangingPunct="0">
                            <a:lnSpc>
                              <a:spcPts val="28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0" i="0" dirty="0">
                              <a:solidFill>
                                <a:srgbClr val="6565FF"/>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0" i="0" dirty="0">
                              <a:solidFill>
                                <a:srgbClr val="6565FF"/>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58546">
                    <a:tc>
                      <a:txBody>
                        <a:bodyPr/>
                        <a:lstStyle/>
                        <a:p>
                          <a:pPr algn="ctr" latinLnBrk="1" hangingPunct="0">
                            <a:lnSpc>
                              <a:spcPts val="28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19</m:t>
                                  </m:r>
                                </m:num>
                                <m:den>
                                  <m:r>
                                    <a:rPr lang="en-US" altLang="zh-CN" sz="1800" b="0" i="0" spc="-100">
                                      <a:solidFill>
                                        <a:srgbClr val="6565FF"/>
                                      </a:solidFill>
                                      <a:latin typeface="Cambria Math" pitchFamily="34" charset="0"/>
                                      <a:ea typeface="Cambria Math" pitchFamily="34" charset="-122"/>
                                      <a:cs typeface="Cambria Math" pitchFamily="34" charset="-120"/>
                                    </a:rPr>
                                    <m:t>78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20</m:t>
                                  </m:r>
                                </m:num>
                                <m:den>
                                  <m:r>
                                    <a:rPr lang="en-US" altLang="zh-CN" sz="1800" b="0" i="0" spc="-100">
                                      <a:solidFill>
                                        <a:srgbClr val="6565FF"/>
                                      </a:solidFill>
                                      <a:latin typeface="Cambria Math" pitchFamily="34" charset="0"/>
                                      <a:ea typeface="Cambria Math" pitchFamily="34" charset="-122"/>
                                      <a:cs typeface="Cambria Math" pitchFamily="34" charset="-120"/>
                                    </a:rPr>
                                    <m:t>39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0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19</m:t>
                                  </m:r>
                                </m:num>
                                <m:den>
                                  <m:r>
                                    <a:rPr lang="en-US" altLang="zh-CN" sz="1800" b="0" i="0" spc="-100">
                                      <a:solidFill>
                                        <a:srgbClr val="6565FF"/>
                                      </a:solidFill>
                                      <a:latin typeface="Cambria Math" pitchFamily="34" charset="0"/>
                                      <a:ea typeface="Cambria Math" pitchFamily="34" charset="-122"/>
                                      <a:cs typeface="Cambria Math" pitchFamily="34" charset="-120"/>
                                    </a:rPr>
                                    <m:t>78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30" name="QO_7_AN.73_2#9d9dfb893?colgroup=4,13,13,13&amp;vcp=1&amp;vop=1&amp;pid=18eff21f1&amp;color=36,64,97&amp;vtp=1&amp;bbb=1"/>
              <p:cNvGraphicFramePr>
                <a:graphicFrameLocks noGrp="1"/>
              </p:cNvGraphicFramePr>
              <p:nvPr>
                <p:extLst>
                  <p:ext uri="{D42A27DB-BD31-4B8C-83A1-F6EECF244321}">
                    <p14:modId xmlns:p14="http://schemas.microsoft.com/office/powerpoint/2010/main" val="1513716231"/>
                  </p:ext>
                </p:extLst>
              </p:nvPr>
            </p:nvGraphicFramePr>
            <p:xfrm>
              <a:off x="539496" y="4579010"/>
              <a:ext cx="11109960" cy="960755"/>
            </p:xfrm>
            <a:graphic>
              <a:graphicData uri="http://schemas.openxmlformats.org/drawingml/2006/table">
                <a:tbl>
                  <a:tblPr/>
                  <a:tblGrid>
                    <a:gridCol w="1124712">
                      <a:extLst>
                        <a:ext uri="{9D8B030D-6E8A-4147-A177-3AD203B41FA5}">
                          <a16:colId xmlns:a16="http://schemas.microsoft.com/office/drawing/2014/main" val="20000"/>
                        </a:ext>
                      </a:extLst>
                    </a:gridCol>
                    <a:gridCol w="3328416">
                      <a:extLst>
                        <a:ext uri="{9D8B030D-6E8A-4147-A177-3AD203B41FA5}">
                          <a16:colId xmlns:a16="http://schemas.microsoft.com/office/drawing/2014/main" val="20001"/>
                        </a:ext>
                      </a:extLst>
                    </a:gridCol>
                    <a:gridCol w="3328416">
                      <a:extLst>
                        <a:ext uri="{9D8B030D-6E8A-4147-A177-3AD203B41FA5}">
                          <a16:colId xmlns:a16="http://schemas.microsoft.com/office/drawing/2014/main" val="20002"/>
                        </a:ext>
                      </a:extLst>
                    </a:gridCol>
                    <a:gridCol w="3328416">
                      <a:extLst>
                        <a:ext uri="{9D8B030D-6E8A-4147-A177-3AD203B41FA5}">
                          <a16:colId xmlns:a16="http://schemas.microsoft.com/office/drawing/2014/main" val="20003"/>
                        </a:ext>
                      </a:extLst>
                    </a:gridCol>
                  </a:tblGrid>
                  <a:tr h="402209">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6"/>
                          <a:stretch>
                            <a:fillRect l="-541" t="-1515" r="-886486" b="-142424"/>
                          </a:stretch>
                        </a:blipFill>
                      </a:tcPr>
                    </a:tc>
                    <a:tc>
                      <a:txBody>
                        <a:bodyPr/>
                        <a:lstStyle/>
                        <a:p>
                          <a:pPr algn="ctr" latinLnBrk="1" hangingPunct="0">
                            <a:lnSpc>
                              <a:spcPts val="2800"/>
                            </a:lnSpc>
                          </a:pPr>
                          <a:r>
                            <a:rPr lang="en-US" altLang="zh-CN" sz="1800" b="0" i="0" dirty="0">
                              <a:solidFill>
                                <a:srgbClr val="6565FF"/>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0" i="0" dirty="0">
                              <a:solidFill>
                                <a:srgbClr val="6565FF"/>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58546">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6"/>
                          <a:stretch>
                            <a:fillRect l="-541" t="-72826" r="-886486" b="-217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6"/>
                          <a:stretch>
                            <a:fillRect l="-34066" t="-72826" r="-200366" b="-217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6"/>
                          <a:stretch>
                            <a:fillRect l="-134066" t="-72826" r="-100366" b="-2174"/>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6"/>
                          <a:stretch>
                            <a:fillRect l="-234066" t="-72826" r="-366" b="-2174"/>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6" name="QO_7_AN.73_3#9d9dfb893?vcp=1&amp;vop=1&amp;pid=18eff21f1&amp;color=36,64,97&amp;vtp=1&amp;bbb=1"/>
              <p:cNvSpPr/>
              <p:nvPr/>
            </p:nvSpPr>
            <p:spPr>
              <a:xfrm>
                <a:off x="539496" y="5671210"/>
                <a:ext cx="11109960" cy="487998"/>
              </a:xfrm>
              <a:prstGeom prst="rect">
                <a:avLst/>
              </a:prstGeom>
              <a:noFill/>
              <a:ln/>
            </p:spPr>
            <p:txBody>
              <a:bodyPr wrap="none" lIns="0" tIns="0" rIns="0" bIns="0" rtlCol="0" anchor="t"/>
              <a:lstStyle/>
              <a:p>
                <a:pPr algn="l" latinLnBrk="1">
                  <a:lnSpc>
                    <a:spcPts val="4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19</m:t>
                        </m:r>
                      </m:num>
                      <m:den>
                        <m:r>
                          <a:rPr lang="en-US" altLang="zh-CN" sz="1800" b="0" i="0">
                            <a:solidFill>
                              <a:srgbClr val="6565FF"/>
                            </a:solidFill>
                            <a:latin typeface="Cambria Math" pitchFamily="34" charset="0"/>
                            <a:ea typeface="Cambria Math" pitchFamily="34" charset="-122"/>
                            <a:cs typeface="Cambria Math" pitchFamily="34" charset="-120"/>
                          </a:rPr>
                          <m:t>78</m:t>
                        </m:r>
                      </m:den>
                    </m:f>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20</m:t>
                        </m:r>
                      </m:num>
                      <m:den>
                        <m:r>
                          <a:rPr lang="en-US" altLang="zh-CN" sz="1800" b="0" i="0">
                            <a:solidFill>
                              <a:srgbClr val="6565FF"/>
                            </a:solidFill>
                            <a:latin typeface="Cambria Math" pitchFamily="34" charset="0"/>
                            <a:ea typeface="Cambria Math" pitchFamily="34" charset="-122"/>
                            <a:cs typeface="Cambria Math" pitchFamily="34" charset="-120"/>
                          </a:rPr>
                          <m:t>39</m:t>
                        </m:r>
                      </m:den>
                    </m:f>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19</m:t>
                        </m:r>
                      </m:num>
                      <m:den>
                        <m:r>
                          <a:rPr lang="en-US" altLang="zh-CN" sz="1800" b="0" i="0">
                            <a:solidFill>
                              <a:srgbClr val="6565FF"/>
                            </a:solidFill>
                            <a:latin typeface="Cambria Math" pitchFamily="34" charset="0"/>
                            <a:ea typeface="Cambria Math" pitchFamily="34" charset="-122"/>
                            <a:cs typeface="Cambria Math" pitchFamily="34" charset="-120"/>
                          </a:rPr>
                          <m:t>78</m:t>
                        </m:r>
                      </m:den>
                    </m:f>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FF8827"/>
                    </a:solidFill>
                    <a:latin typeface="Times New Roman" pitchFamily="34" charset="0"/>
                    <a:ea typeface="微软雅黑" pitchFamily="34" charset="-122"/>
                    <a:cs typeface="Times New Roman" pitchFamily="34" charset="-120"/>
                  </a:rPr>
                  <a:t>（另解：由</a:t>
                </a:r>
                <a14:m>
                  <m:oMath xmlns:m="http://schemas.openxmlformats.org/officeDocument/2006/math">
                    <m:r>
                      <a:rPr lang="en-US" altLang="zh-CN" sz="1800" b="0" i="0">
                        <a:solidFill>
                          <a:srgbClr val="FF8827"/>
                        </a:solidFill>
                        <a:latin typeface="Cambria Math" pitchFamily="34" charset="0"/>
                        <a:ea typeface="Cambria Math" pitchFamily="34" charset="-122"/>
                        <a:cs typeface="Cambria Math" pitchFamily="34" charset="-120"/>
                      </a:rPr>
                      <m:t>𝑀</m:t>
                    </m:r>
                    <m:r>
                      <a:rPr lang="en-US" altLang="zh-CN" sz="1800" b="0" i="0">
                        <a:solidFill>
                          <a:srgbClr val="FF8827"/>
                        </a:solidFill>
                        <a:latin typeface="Cambria Math" pitchFamily="34" charset="0"/>
                        <a:ea typeface="Cambria Math" pitchFamily="34" charset="-122"/>
                        <a:cs typeface="Cambria Math" pitchFamily="34" charset="-120"/>
                      </a:rPr>
                      <m:t>=2</m:t>
                    </m:r>
                  </m:oMath>
                </a14:m>
                <a:r>
                  <a:rPr lang="en-US" altLang="zh-CN" sz="1800" b="0" i="0" dirty="0">
                    <a:solidFill>
                      <a:srgbClr val="FF8827"/>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FF8827"/>
                        </a:solidFill>
                        <a:latin typeface="Cambria Math" pitchFamily="34" charset="0"/>
                        <a:ea typeface="Cambria Math" pitchFamily="34" charset="-122"/>
                        <a:cs typeface="Cambria Math" pitchFamily="34" charset="-120"/>
                      </a:rPr>
                      <m:t>𝑁</m:t>
                    </m:r>
                    <m:r>
                      <a:rPr lang="en-US" altLang="zh-CN" sz="1800" b="0" i="0">
                        <a:solidFill>
                          <a:srgbClr val="FF8827"/>
                        </a:solidFill>
                        <a:latin typeface="Cambria Math" pitchFamily="34" charset="0"/>
                        <a:ea typeface="Cambria Math" pitchFamily="34" charset="-122"/>
                        <a:cs typeface="Cambria Math" pitchFamily="34" charset="-120"/>
                      </a:rPr>
                      <m:t>=40</m:t>
                    </m:r>
                  </m:oMath>
                </a14:m>
                <a:r>
                  <a:rPr lang="en-US" altLang="zh-CN" sz="1800" b="0" i="0" dirty="0">
                    <a:solidFill>
                      <a:srgbClr val="FF8827"/>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FF8827"/>
                        </a:solidFill>
                        <a:latin typeface="Cambria Math" pitchFamily="34" charset="0"/>
                        <a:ea typeface="Cambria Math" pitchFamily="34" charset="-122"/>
                        <a:cs typeface="Cambria Math" pitchFamily="34" charset="-120"/>
                      </a:rPr>
                      <m:t>𝑛</m:t>
                    </m:r>
                    <m:r>
                      <a:rPr lang="en-US" altLang="zh-CN" sz="1800" b="0" i="0">
                        <a:solidFill>
                          <a:srgbClr val="FF8827"/>
                        </a:solidFill>
                        <a:latin typeface="Cambria Math" pitchFamily="34" charset="0"/>
                        <a:ea typeface="Cambria Math" pitchFamily="34" charset="-122"/>
                        <a:cs typeface="Cambria Math" pitchFamily="34" charset="-120"/>
                      </a:rPr>
                      <m:t>=20</m:t>
                    </m:r>
                  </m:oMath>
                </a14:m>
                <a:r>
                  <a:rPr lang="en-US" altLang="zh-CN" sz="1800" b="0" i="0" dirty="0">
                    <a:solidFill>
                      <a:srgbClr val="FF8827"/>
                    </a:solidFill>
                    <a:latin typeface="Times New Roman" pitchFamily="34" charset="0"/>
                    <a:ea typeface="微软雅黑" pitchFamily="34" charset="-122"/>
                    <a:cs typeface="Times New Roman" pitchFamily="34" charset="-120"/>
                  </a:rPr>
                  <a:t>，得</a:t>
                </a:r>
                <a14:m>
                  <m:oMath xmlns:m="http://schemas.openxmlformats.org/officeDocument/2006/math">
                    <m:r>
                      <a:rPr lang="en-US" altLang="zh-CN" sz="1800" b="0" i="0">
                        <a:solidFill>
                          <a:srgbClr val="FF8827"/>
                        </a:solidFill>
                        <a:latin typeface="Cambria Math" pitchFamily="34" charset="0"/>
                        <a:ea typeface="Cambria Math" pitchFamily="34" charset="-122"/>
                        <a:cs typeface="Cambria Math" pitchFamily="34" charset="-120"/>
                      </a:rPr>
                      <m:t>𝐸</m:t>
                    </m:r>
                    <m:r>
                      <a:rPr lang="en-US" altLang="zh-CN" sz="1800" b="0" i="0">
                        <a:solidFill>
                          <a:srgbClr val="FF8827"/>
                        </a:solidFill>
                        <a:latin typeface="Cambria Math" pitchFamily="34" charset="0"/>
                        <a:ea typeface="Cambria Math" pitchFamily="34" charset="-122"/>
                        <a:cs typeface="Cambria Math" pitchFamily="34" charset="-120"/>
                      </a:rPr>
                      <m:t>(</m:t>
                    </m:r>
                    <m:r>
                      <a:rPr lang="en-US" altLang="zh-CN" sz="1800" b="0" i="0">
                        <a:solidFill>
                          <a:srgbClr val="FF8827"/>
                        </a:solidFill>
                        <a:latin typeface="Cambria Math" pitchFamily="34" charset="0"/>
                        <a:ea typeface="Cambria Math" pitchFamily="34" charset="-122"/>
                        <a:cs typeface="Cambria Math" pitchFamily="34" charset="-120"/>
                      </a:rPr>
                      <m:t>𝑋</m:t>
                    </m:r>
                    <m:r>
                      <a:rPr lang="en-US" altLang="zh-CN" sz="1800" b="0" i="0">
                        <a:solidFill>
                          <a:srgbClr val="FF8827"/>
                        </a:solidFill>
                        <a:latin typeface="Cambria Math" pitchFamily="34" charset="0"/>
                        <a:ea typeface="Cambria Math" pitchFamily="34" charset="-122"/>
                        <a:cs typeface="Cambria Math" pitchFamily="34" charset="-120"/>
                      </a:rPr>
                      <m:t>)=</m:t>
                    </m:r>
                    <m:f>
                      <m:fPr>
                        <m:ctrlPr>
                          <a:rPr lang="en-US" altLang="zh-CN" sz="1800" b="0" i="1" dirty="0">
                            <a:solidFill>
                              <a:srgbClr val="FF8827"/>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FF8827"/>
                            </a:solidFill>
                            <a:latin typeface="Cambria Math" pitchFamily="34" charset="0"/>
                            <a:ea typeface="Cambria Math" pitchFamily="34" charset="-122"/>
                            <a:cs typeface="Cambria Math" pitchFamily="34" charset="-120"/>
                          </a:rPr>
                          <m:t>𝑛𝑀</m:t>
                        </m:r>
                      </m:num>
                      <m:den>
                        <m:r>
                          <a:rPr lang="en-US" altLang="zh-CN" sz="1800" b="0" i="0">
                            <a:solidFill>
                              <a:srgbClr val="FF8827"/>
                            </a:solidFill>
                            <a:latin typeface="Cambria Math" pitchFamily="34" charset="0"/>
                            <a:ea typeface="Cambria Math" pitchFamily="34" charset="-122"/>
                            <a:cs typeface="Cambria Math" pitchFamily="34" charset="-120"/>
                          </a:rPr>
                          <m:t>𝑁</m:t>
                        </m:r>
                      </m:den>
                    </m:f>
                    <m:r>
                      <a:rPr lang="en-US" altLang="zh-CN" sz="1800" b="0" i="0">
                        <a:solidFill>
                          <a:srgbClr val="FF8827"/>
                        </a:solidFill>
                        <a:latin typeface="Cambria Math" pitchFamily="34" charset="0"/>
                        <a:ea typeface="Cambria Math" pitchFamily="34" charset="-122"/>
                        <a:cs typeface="Cambria Math" pitchFamily="34" charset="-120"/>
                      </a:rPr>
                      <m:t>=</m:t>
                    </m:r>
                    <m:f>
                      <m:fPr>
                        <m:ctrlPr>
                          <a:rPr lang="en-US" altLang="zh-CN" sz="1800" b="0" i="1" dirty="0">
                            <a:solidFill>
                              <a:srgbClr val="FF8827"/>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FF8827"/>
                            </a:solidFill>
                            <a:latin typeface="Cambria Math" pitchFamily="34" charset="0"/>
                            <a:ea typeface="Cambria Math" pitchFamily="34" charset="-122"/>
                            <a:cs typeface="Cambria Math" pitchFamily="34" charset="-120"/>
                          </a:rPr>
                          <m:t>20×2</m:t>
                        </m:r>
                      </m:num>
                      <m:den>
                        <m:r>
                          <a:rPr lang="en-US" altLang="zh-CN" sz="1800" b="0" i="0">
                            <a:solidFill>
                              <a:srgbClr val="FF8827"/>
                            </a:solidFill>
                            <a:latin typeface="Cambria Math" pitchFamily="34" charset="0"/>
                            <a:ea typeface="Cambria Math" pitchFamily="34" charset="-122"/>
                            <a:cs typeface="Cambria Math" pitchFamily="34" charset="-120"/>
                          </a:rPr>
                          <m:t>40</m:t>
                        </m:r>
                      </m:den>
                    </m:f>
                    <m:r>
                      <a:rPr lang="en-US" altLang="zh-CN" sz="1800" b="0" i="0">
                        <a:solidFill>
                          <a:srgbClr val="FF8827"/>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t>
                </a:r>
                <a:endParaRPr lang="en-US" altLang="zh-CN" sz="100" dirty="0"/>
              </a:p>
            </p:txBody>
          </p:sp>
        </mc:Choice>
        <mc:Fallback>
          <p:sp>
            <p:nvSpPr>
              <p:cNvPr id="6" name="QO_7_AN.73_3#9d9dfb893?vcp=1&amp;vop=1&amp;pid=18eff21f1&amp;color=36,64,97&amp;vtp=1&amp;bbb=1"/>
              <p:cNvSpPr>
                <a:spLocks noRot="1" noChangeAspect="1" noMove="1" noResize="1" noEditPoints="1" noAdjustHandles="1" noChangeArrowheads="1" noChangeShapeType="1" noTextEdit="1"/>
              </p:cNvSpPr>
              <p:nvPr/>
            </p:nvSpPr>
            <p:spPr>
              <a:xfrm>
                <a:off x="539496" y="5671210"/>
                <a:ext cx="11109960" cy="487998"/>
              </a:xfrm>
              <a:prstGeom prst="rect">
                <a:avLst/>
              </a:prstGeom>
              <a:blipFill>
                <a:blip r:embed="rId7"/>
                <a:stretch>
                  <a:fillRect l="-768" b="-1750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500"/>
                                        <p:tgtEl>
                                          <p:spTgt spid="30"/>
                                        </p:tgtEl>
                                      </p:cBhvr>
                                    </p:animEffect>
                                    <p:anim calcmode="lin" valueType="num">
                                      <p:cBhvr>
                                        <p:cTn id="38" dur="500" fill="hold"/>
                                        <p:tgtEl>
                                          <p:spTgt spid="30"/>
                                        </p:tgtEl>
                                        <p:attrNameLst>
                                          <p:attrName>ppt_x</p:attrName>
                                        </p:attrNameLst>
                                      </p:cBhvr>
                                      <p:tavLst>
                                        <p:tav tm="0">
                                          <p:val>
                                            <p:strVal val="#ppt_x"/>
                                          </p:val>
                                        </p:tav>
                                        <p:tav tm="100000">
                                          <p:val>
                                            <p:strVal val="#ppt_x"/>
                                          </p:val>
                                        </p:tav>
                                      </p:tavLst>
                                    </p:anim>
                                    <p:anim calcmode="lin" valueType="num">
                                      <p:cBhvr>
                                        <p:cTn id="39" dur="500" fill="hold"/>
                                        <p:tgtEl>
                                          <p:spTgt spid="3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
                                            <p:bg/>
                                          </p:spTgt>
                                        </p:tgtEl>
                                        <p:attrNameLst>
                                          <p:attrName>style.visibility</p:attrName>
                                        </p:attrNameLst>
                                      </p:cBhvr>
                                      <p:to>
                                        <p:strVal val="visible"/>
                                      </p:to>
                                    </p:set>
                                    <p:animEffect transition="in" filter="fade">
                                      <p:cBhvr>
                                        <p:cTn id="42" dur="500"/>
                                        <p:tgtEl>
                                          <p:spTgt spid="6">
                                            <p:bg/>
                                          </p:spTgt>
                                        </p:tgtEl>
                                      </p:cBhvr>
                                    </p:animEffect>
                                    <p:anim calcmode="lin" valueType="num">
                                      <p:cBhvr>
                                        <p:cTn id="43" dur="500" fill="hold"/>
                                        <p:tgtEl>
                                          <p:spTgt spid="6">
                                            <p:bg/>
                                          </p:spTgt>
                                        </p:tgtEl>
                                        <p:attrNameLst>
                                          <p:attrName>ppt_x</p:attrName>
                                        </p:attrNameLst>
                                      </p:cBhvr>
                                      <p:tavLst>
                                        <p:tav tm="0">
                                          <p:val>
                                            <p:strVal val="#ppt_x"/>
                                          </p:val>
                                        </p:tav>
                                        <p:tav tm="100000">
                                          <p:val>
                                            <p:strVal val="#ppt_x"/>
                                          </p:val>
                                        </p:tav>
                                      </p:tavLst>
                                    </p:anim>
                                    <p:anim calcmode="lin" valueType="num">
                                      <p:cBhvr>
                                        <p:cTn id="44" dur="500" fill="hold"/>
                                        <p:tgtEl>
                                          <p:spTgt spid="6">
                                            <p:bg/>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
                                            <p:txEl>
                                              <p:pRg st="0" end="0"/>
                                            </p:txEl>
                                          </p:spTgt>
                                        </p:tgtEl>
                                        <p:attrNameLst>
                                          <p:attrName>style.visibility</p:attrName>
                                        </p:attrNameLst>
                                      </p:cBhvr>
                                      <p:to>
                                        <p:strVal val="visible"/>
                                      </p:to>
                                    </p:set>
                                    <p:animEffect transition="in" filter="fade">
                                      <p:cBhvr>
                                        <p:cTn id="47" dur="500"/>
                                        <p:tgtEl>
                                          <p:spTgt spid="6">
                                            <p:txEl>
                                              <p:pRg st="0" end="0"/>
                                            </p:txEl>
                                          </p:spTgt>
                                        </p:tgtEl>
                                      </p:cBhvr>
                                    </p:animEffect>
                                    <p:anim calcmode="lin" valueType="num">
                                      <p:cBhvr>
                                        <p:cTn id="4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9"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C_5_BD#49b988235?vcp=1&amp;pid=1f5d44dc1&amp;color=101,101,255&amp;vtp=1&amp;bt=1&amp;bbb=1"/>
          <p:cNvSpPr/>
          <p:nvPr/>
        </p:nvSpPr>
        <p:spPr>
          <a:xfrm>
            <a:off x="539496" y="828000"/>
            <a:ext cx="11109960" cy="812800"/>
          </a:xfrm>
          <a:prstGeom prst="rect">
            <a:avLst/>
          </a:prstGeom>
          <a:noFill/>
          <a:ln/>
        </p:spPr>
        <p:txBody>
          <a:bodyPr wrap="none" lIns="0" tIns="0" rIns="0" bIns="0" rtlCol="0" anchor="t"/>
          <a:lstStyle/>
          <a:p>
            <a:pPr algn="l" latinLnBrk="1">
              <a:lnSpc>
                <a:spcPts val="3400"/>
              </a:lnSpc>
            </a:pPr>
            <a:r>
              <a:rPr lang="en-US" altLang="zh-CN" sz="2000" b="0" i="0" dirty="0">
                <a:solidFill>
                  <a:srgbClr val="6565FF"/>
                </a:solidFill>
                <a:latin typeface="Times New Roman" pitchFamily="34" charset="0"/>
                <a:ea typeface="微软雅黑" pitchFamily="34" charset="-122"/>
                <a:cs typeface="Times New Roman" pitchFamily="34" charset="-120"/>
              </a:rPr>
              <a:t>考点4</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Times New Roman" pitchFamily="34" charset="0"/>
                <a:ea typeface="微软雅黑" pitchFamily="34" charset="-122"/>
                <a:cs typeface="Times New Roman" pitchFamily="34" charset="-120"/>
              </a:rPr>
              <a:t>正态分布</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Times New Roman" pitchFamily="34" charset="0"/>
                <a:ea typeface="微软雅黑" pitchFamily="34" charset="-122"/>
                <a:cs typeface="Times New Roman" pitchFamily="34" charset="-120"/>
              </a:rPr>
              <a:t>考频</a:t>
            </a:r>
            <a:endParaRPr lang="en-US" altLang="zh-CN" sz="2000" dirty="0">
              <a:solidFill>
                <a:srgbClr val="6565FF"/>
              </a:solidFill>
            </a:endParaRPr>
          </a:p>
        </p:txBody>
      </p:sp>
      <mc:AlternateContent xmlns:mc="http://schemas.openxmlformats.org/markup-compatibility/2006">
        <mc:Choice xmlns:a14="http://schemas.microsoft.com/office/drawing/2010/main" Requires="a14">
          <p:sp>
            <p:nvSpPr>
              <p:cNvPr id="3" name="QC_6_BD.74_1#9a30f3c30?vaa=1&amp;vcp=1&amp;vop=1&amp;pid=49b988235&amp;color=36,64,97&amp;vtp=1&amp;bbb=1&amp;hb=1"/>
              <p:cNvSpPr/>
              <p:nvPr/>
            </p:nvSpPr>
            <p:spPr>
              <a:xfrm>
                <a:off x="539496" y="1263419"/>
                <a:ext cx="11109960" cy="16084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例11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（多选）</a:t>
                </a:r>
                <a:r>
                  <a:rPr lang="en-US" altLang="zh-CN" sz="1800" b="0" i="0" dirty="0">
                    <a:solidFill>
                      <a:srgbClr val="244061"/>
                    </a:solidFill>
                    <a:latin typeface="仿宋" pitchFamily="34" charset="0"/>
                    <a:ea typeface="仿宋" pitchFamily="34" charset="-122"/>
                    <a:cs typeface="仿宋" pitchFamily="34" charset="-120"/>
                  </a:rPr>
                  <a:t>[全国新课标Ⅰ2024⋅9，6分]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随着“一带一路”国际合作的深入</a:t>
                </a:r>
                <a:r>
                  <a:rPr lang="en-US" altLang="zh-CN" sz="1800" b="0" i="0">
                    <a:solidFill>
                      <a:srgbClr val="244061"/>
                    </a:solidFill>
                    <a:latin typeface="Times New Roman" pitchFamily="34" charset="0"/>
                    <a:ea typeface="微软雅黑" pitchFamily="34" charset="-122"/>
                    <a:cs typeface="Times New Roman" pitchFamily="34" charset="-120"/>
                  </a:rPr>
                  <a:t>，某茶叶种植区多措并举推动茶叶</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出口</a:t>
                </a:r>
                <a:r>
                  <a:rPr lang="en-US" altLang="zh-CN" sz="1800" b="0" i="0" dirty="0">
                    <a:solidFill>
                      <a:srgbClr val="244061"/>
                    </a:solidFill>
                    <a:latin typeface="Times New Roman" pitchFamily="34" charset="0"/>
                    <a:ea typeface="微软雅黑" pitchFamily="34" charset="-122"/>
                    <a:cs typeface="Times New Roman" pitchFamily="34" charset="-120"/>
                  </a:rPr>
                  <a:t>.为了解推动出口后的亩收入（单位：万元）情况，从该种植区抽取样本</a:t>
                </a:r>
                <a:r>
                  <a:rPr lang="en-US" altLang="zh-CN" sz="1800" b="0" i="0">
                    <a:solidFill>
                      <a:srgbClr val="244061"/>
                    </a:solidFill>
                    <a:latin typeface="Times New Roman" pitchFamily="34" charset="0"/>
                    <a:ea typeface="微软雅黑" pitchFamily="34" charset="-122"/>
                    <a:cs typeface="Times New Roman" pitchFamily="34" charset="-120"/>
                  </a:rPr>
                  <a:t>，得到推动出口后亩收入的样本均</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值</a:t>
                </a:r>
                <a14:m>
                  <m:oMath xmlns:m="http://schemas.openxmlformats.org/officeDocument/2006/math">
                    <m:bar>
                      <m:barPr>
                        <m:pos m:val="top"/>
                        <m:ctrlPr>
                          <a:rPr lang="en-US" altLang="zh-CN" sz="1800" smtClean="0">
                            <a:solidFill>
                              <a:srgbClr val="244061"/>
                            </a:solidFill>
                            <a:latin typeface="Cambria Math" panose="02040503050406030204" pitchFamily="18" charset="0"/>
                          </a:rPr>
                        </m:ctrlPr>
                      </m:barPr>
                      <m:e>
                        <m:r>
                          <a:rPr lang="en-US" altLang="zh-CN" sz="1800">
                            <a:solidFill>
                              <a:srgbClr val="244061"/>
                            </a:solidFill>
                            <a:latin typeface="Cambria Math" panose="02040503050406030204" pitchFamily="18" charset="0"/>
                          </a:rPr>
                          <m:t>𝑥</m:t>
                        </m:r>
                      </m:e>
                    </m:bar>
                    <m:r>
                      <a:rPr lang="en-US" altLang="zh-CN" sz="1800" b="0" i="0" smtClean="0">
                        <a:solidFill>
                          <a:srgbClr val="244061"/>
                        </a:solidFill>
                        <a:latin typeface="Cambria Math" pitchFamily="34" charset="0"/>
                        <a:ea typeface="Cambria Math" pitchFamily="34" charset="-122"/>
                        <a:cs typeface="Cambria Math" pitchFamily="34" charset="-120"/>
                      </a:rPr>
                      <m:t>=2.1</m:t>
                    </m:r>
                  </m:oMath>
                </a14:m>
                <a:r>
                  <a:rPr lang="en-US" altLang="zh-CN" sz="1800" b="0" i="0" dirty="0">
                    <a:solidFill>
                      <a:srgbClr val="244061"/>
                    </a:solidFill>
                    <a:latin typeface="Times New Roman" pitchFamily="34" charset="0"/>
                    <a:ea typeface="微软雅黑" pitchFamily="34" charset="-122"/>
                    <a:cs typeface="Times New Roman" pitchFamily="34" charset="-120"/>
                  </a:rPr>
                  <a:t>，样本方差</a:t>
                </a:r>
                <a14:m>
                  <m:oMath xmlns:m="http://schemas.openxmlformats.org/officeDocument/2006/math">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𝑠</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=0</m:t>
                    </m:r>
                    <m:r>
                      <a:rPr lang="en-US" altLang="zh-CN" sz="1800" b="0" i="0">
                        <a:solidFill>
                          <a:srgbClr val="244061"/>
                        </a:solidFill>
                        <a:latin typeface="Cambria Math" pitchFamily="34" charset="0"/>
                        <a:ea typeface="Cambria Math" pitchFamily="34" charset="-122"/>
                        <a:cs typeface="Cambria Math" pitchFamily="34" charset="-120"/>
                      </a:rPr>
                      <m:t>.01.</m:t>
                    </m:r>
                  </m:oMath>
                </a14:m>
                <a:r>
                  <a:rPr lang="en-US" altLang="zh-CN" sz="1800" b="0" i="0" dirty="0">
                    <a:solidFill>
                      <a:srgbClr val="244061"/>
                    </a:solidFill>
                    <a:latin typeface="Times New Roman" pitchFamily="34" charset="0"/>
                    <a:ea typeface="微软雅黑" pitchFamily="34" charset="-122"/>
                    <a:cs typeface="Times New Roman" pitchFamily="34" charset="-120"/>
                  </a:rPr>
                  <a:t>已知该种植区以往的亩收入</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服从正态分布</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𝑁</m:t>
                    </m:r>
                    <m:r>
                      <a:rPr lang="en-US" altLang="zh-CN" sz="1800" b="0" i="0" smtClean="0">
                        <a:solidFill>
                          <a:srgbClr val="244061"/>
                        </a:solidFill>
                        <a:latin typeface="Cambria Math" pitchFamily="34" charset="0"/>
                        <a:ea typeface="Cambria Math" pitchFamily="34" charset="-122"/>
                        <a:cs typeface="Cambria Math" pitchFamily="34" charset="-120"/>
                      </a:rPr>
                      <m:t>(1.8,</m:t>
                    </m:r>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0.1</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，假设推动出口后的亩收</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入</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𝑌</m:t>
                    </m:r>
                  </m:oMath>
                </a14:m>
                <a:r>
                  <a:rPr lang="en-US" altLang="zh-CN" b="0" i="0" dirty="0">
                    <a:solidFill>
                      <a:srgbClr val="244061"/>
                    </a:solidFill>
                    <a:latin typeface="Times New Roman" pitchFamily="34" charset="0"/>
                    <a:ea typeface="微软雅黑" pitchFamily="34" charset="-122"/>
                    <a:cs typeface="Times New Roman" pitchFamily="34" charset="-120"/>
                  </a:rPr>
                  <a:t>服从正态分布</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𝑁</m:t>
                    </m:r>
                    <m:r>
                      <a:rPr lang="en-US" altLang="zh-CN" b="0" i="0" smtClean="0">
                        <a:solidFill>
                          <a:srgbClr val="244061"/>
                        </a:solidFill>
                        <a:latin typeface="Cambria Math" pitchFamily="34" charset="0"/>
                        <a:ea typeface="Cambria Math" pitchFamily="34" charset="-122"/>
                        <a:cs typeface="Cambria Math" pitchFamily="34" charset="-120"/>
                      </a:rPr>
                      <m:t>(</m:t>
                    </m:r>
                    <m:bar>
                      <m:barPr>
                        <m:pos m:val="top"/>
                        <m:ctrlPr>
                          <a:rPr lang="en-US" altLang="zh-CN" b="0" i="1" smtClean="0">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𝑥</m:t>
                        </m:r>
                      </m:e>
                    </m:bar>
                    <m:r>
                      <a:rPr lang="en-US" altLang="zh-CN" b="0" i="0" smtClean="0">
                        <a:solidFill>
                          <a:srgbClr val="244061"/>
                        </a:solidFill>
                        <a:latin typeface="Cambria Math" pitchFamily="34" charset="0"/>
                        <a:ea typeface="Cambria Math" pitchFamily="34" charset="-122"/>
                        <a:cs typeface="Cambria Math" pitchFamily="34" charset="-120"/>
                      </a:rPr>
                      <m:t>,</m:t>
                    </m:r>
                    <m:sSup>
                      <m:sSup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𝑠</m:t>
                        </m:r>
                      </m:e>
                      <m:sup>
                        <m:r>
                          <a:rPr lang="en-US" altLang="zh-CN" b="0" i="0">
                            <a:solidFill>
                              <a:srgbClr val="244061"/>
                            </a:solidFill>
                            <a:latin typeface="Cambria Math" pitchFamily="34" charset="0"/>
                            <a:ea typeface="Cambria Math" pitchFamily="34" charset="-122"/>
                            <a:cs typeface="Cambria Math" pitchFamily="34" charset="-120"/>
                          </a:rPr>
                          <m:t>2</m:t>
                        </m:r>
                      </m:sup>
                    </m:sSup>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Times New Roman" pitchFamily="34" charset="0"/>
                    <a:ea typeface="微软雅黑" pitchFamily="34" charset="-122"/>
                    <a:cs typeface="Times New Roman" pitchFamily="34" charset="-120"/>
                  </a:rPr>
                  <a:t>，则（若随机变量</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𝑍</m:t>
                    </m:r>
                  </m:oMath>
                </a14:m>
                <a:r>
                  <a:rPr lang="en-US" altLang="zh-CN" b="0" i="0" dirty="0">
                    <a:solidFill>
                      <a:srgbClr val="244061"/>
                    </a:solidFill>
                    <a:latin typeface="Times New Roman" pitchFamily="34" charset="0"/>
                    <a:ea typeface="微软雅黑" pitchFamily="34" charset="-122"/>
                    <a:cs typeface="Times New Roman" pitchFamily="34" charset="-120"/>
                  </a:rPr>
                  <a:t>服从正态分布</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𝑁</m:t>
                    </m:r>
                    <m:r>
                      <a:rPr lang="en-US" altLang="zh-CN" b="0" i="0" smtClean="0">
                        <a:solidFill>
                          <a:srgbClr val="244061"/>
                        </a:solidFill>
                        <a:latin typeface="Cambria Math" pitchFamily="34" charset="0"/>
                        <a:ea typeface="Cambria Math" pitchFamily="34" charset="-122"/>
                        <a:cs typeface="Cambria Math" pitchFamily="34" charset="-120"/>
                      </a:rPr>
                      <m:t>(</m:t>
                    </m:r>
                    <m:r>
                      <m:rPr>
                        <m:sty m:val="p"/>
                      </m:rPr>
                      <a:rPr lang="en-US" altLang="zh-CN" b="0" i="0" smtClean="0">
                        <a:solidFill>
                          <a:srgbClr val="244061"/>
                        </a:solidFill>
                        <a:latin typeface="Cambria Math" pitchFamily="34" charset="0"/>
                        <a:ea typeface="Cambria Math" pitchFamily="34" charset="-122"/>
                        <a:cs typeface="Cambria Math" pitchFamily="34" charset="-120"/>
                      </a:rPr>
                      <m:t>μ</m:t>
                    </m:r>
                    <m:r>
                      <a:rPr lang="en-US" altLang="zh-CN" b="0" i="0" smtClean="0">
                        <a:solidFill>
                          <a:srgbClr val="244061"/>
                        </a:solidFill>
                        <a:latin typeface="Cambria Math" pitchFamily="34" charset="0"/>
                        <a:ea typeface="Cambria Math" pitchFamily="34" charset="-122"/>
                        <a:cs typeface="Cambria Math" pitchFamily="34" charset="-120"/>
                      </a:rPr>
                      <m:t>,</m:t>
                    </m:r>
                    <m:sSup>
                      <m:sSup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𝜎</m:t>
                        </m:r>
                      </m:e>
                      <m:sup>
                        <m:r>
                          <a:rPr lang="en-US" altLang="zh-CN" b="0" i="0">
                            <a:solidFill>
                              <a:srgbClr val="244061"/>
                            </a:solidFill>
                            <a:latin typeface="Cambria Math" pitchFamily="34" charset="0"/>
                            <a:ea typeface="Cambria Math" pitchFamily="34" charset="-122"/>
                            <a:cs typeface="Cambria Math" pitchFamily="34" charset="-120"/>
                          </a:rPr>
                          <m:t>2</m:t>
                        </m:r>
                      </m:sup>
                    </m:sSup>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𝑃</m:t>
                    </m:r>
                    <m:r>
                      <a:rPr lang="en-US" altLang="zh-CN" b="0" i="0" smtClean="0">
                        <a:solidFill>
                          <a:srgbClr val="244061"/>
                        </a:solidFill>
                        <a:latin typeface="Cambria Math" pitchFamily="34" charset="0"/>
                        <a:ea typeface="Cambria Math" pitchFamily="34" charset="-122"/>
                        <a:cs typeface="Cambria Math" pitchFamily="34" charset="-120"/>
                      </a:rPr>
                      <m:t>(</m:t>
                    </m:r>
                    <m:r>
                      <a:rPr lang="en-US" altLang="zh-CN" b="0" i="0" smtClean="0">
                        <a:solidFill>
                          <a:srgbClr val="244061"/>
                        </a:solidFill>
                        <a:latin typeface="Cambria Math" pitchFamily="34" charset="0"/>
                        <a:ea typeface="Cambria Math" pitchFamily="34" charset="-122"/>
                        <a:cs typeface="Cambria Math" pitchFamily="34" charset="-120"/>
                      </a:rPr>
                      <m:t>𝑍</m:t>
                    </m:r>
                    <m:r>
                      <a:rPr lang="en-US" altLang="zh-CN" b="0" i="0" smtClean="0">
                        <a:solidFill>
                          <a:srgbClr val="244061"/>
                        </a:solidFill>
                        <a:latin typeface="Cambria Math" pitchFamily="34" charset="0"/>
                        <a:ea typeface="Cambria Math" pitchFamily="34" charset="-122"/>
                        <a:cs typeface="Cambria Math" pitchFamily="34" charset="-120"/>
                      </a:rPr>
                      <m:t>&lt;</m:t>
                    </m:r>
                    <m:r>
                      <m:rPr>
                        <m:sty m:val="p"/>
                      </m:rPr>
                      <a:rPr lang="en-US" altLang="zh-CN" b="0" i="0" smtClean="0">
                        <a:solidFill>
                          <a:srgbClr val="244061"/>
                        </a:solidFill>
                        <a:latin typeface="Cambria Math" pitchFamily="34" charset="0"/>
                        <a:ea typeface="Cambria Math" pitchFamily="34" charset="-122"/>
                        <a:cs typeface="Cambria Math" pitchFamily="34" charset="-120"/>
                      </a:rPr>
                      <m:t>μ</m:t>
                    </m:r>
                    <m:r>
                      <a:rPr lang="en-US" altLang="zh-CN" b="0" i="0" smtClean="0">
                        <a:solidFill>
                          <a:srgbClr val="244061"/>
                        </a:solidFill>
                        <a:latin typeface="Cambria Math" pitchFamily="34" charset="0"/>
                        <a:ea typeface="Cambria Math" pitchFamily="34" charset="-122"/>
                        <a:cs typeface="Cambria Math" pitchFamily="34" charset="-120"/>
                      </a:rPr>
                      <m:t>+</m:t>
                    </m:r>
                    <m:r>
                      <a:rPr lang="en-US" altLang="zh-CN" b="0" i="0" smtClean="0">
                        <a:solidFill>
                          <a:srgbClr val="244061"/>
                        </a:solidFill>
                        <a:latin typeface="Cambria Math" pitchFamily="34" charset="0"/>
                        <a:ea typeface="Cambria Math" pitchFamily="34" charset="-122"/>
                        <a:cs typeface="Cambria Math" pitchFamily="34" charset="-120"/>
                      </a:rPr>
                      <m:t>𝜎</m:t>
                    </m:r>
                    <m:r>
                      <a:rPr lang="en-US" altLang="zh-CN" b="0" i="0" smtClean="0">
                        <a:solidFill>
                          <a:srgbClr val="244061"/>
                        </a:solidFill>
                        <a:latin typeface="Cambria Math" pitchFamily="34" charset="0"/>
                        <a:ea typeface="Cambria Math" pitchFamily="34" charset="-122"/>
                        <a:cs typeface="Cambria Math" pitchFamily="34" charset="-120"/>
                      </a:rPr>
                      <m:t>)≈0.841</m:t>
                    </m:r>
                    <m:r>
                      <m:rPr>
                        <m:nor/>
                      </m:rPr>
                      <a:rPr lang="en-US" altLang="zh-CN" b="0" i="0" smtClean="0">
                        <a:solidFill>
                          <a:srgbClr val="244061"/>
                        </a:solidFill>
                        <a:latin typeface="Cambria Math" pitchFamily="34" charset="0"/>
                        <a:ea typeface="Cambria Math" pitchFamily="34" charset="-122"/>
                        <a:cs typeface="Cambria Math" pitchFamily="34" charset="-120"/>
                      </a:rPr>
                      <m:t> </m:t>
                    </m:r>
                    <m:r>
                      <a:rPr lang="en-US" altLang="zh-CN" b="0" i="0" smtClean="0">
                        <a:solidFill>
                          <a:srgbClr val="244061"/>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p:sp>
            <p:nvSpPr>
              <p:cNvPr id="3" name="QC_6_BD.74_1#9a30f3c30?vaa=1&amp;vcp=1&amp;vop=1&amp;pid=49b988235&amp;color=36,64,97&amp;vtp=1&amp;bbb=1&amp;hb=1"/>
              <p:cNvSpPr>
                <a:spLocks noRot="1" noChangeAspect="1" noMove="1" noResize="1" noEditPoints="1" noAdjustHandles="1" noChangeArrowheads="1" noChangeShapeType="1" noTextEdit="1"/>
              </p:cNvSpPr>
              <p:nvPr/>
            </p:nvSpPr>
            <p:spPr>
              <a:xfrm>
                <a:off x="539496" y="1263419"/>
                <a:ext cx="11109960" cy="1608455"/>
              </a:xfrm>
              <a:prstGeom prst="rect">
                <a:avLst/>
              </a:prstGeom>
              <a:blipFill>
                <a:blip r:embed="rId3"/>
                <a:stretch>
                  <a:fillRect l="-1317" r="-878" b="-9091"/>
                </a:stretch>
              </a:blipFill>
              <a:ln/>
            </p:spPr>
            <p:txBody>
              <a:bodyPr/>
              <a:lstStyle/>
              <a:p>
                <a:r>
                  <a:rPr lang="zh-CN" altLang="en-US">
                    <a:noFill/>
                  </a:rPr>
                  <a:t> </a:t>
                </a:r>
              </a:p>
            </p:txBody>
          </p:sp>
        </mc:Fallback>
      </mc:AlternateContent>
      <p:sp>
        <p:nvSpPr>
          <p:cNvPr id="4" name="QC_6_AN.76_1#9a30f3c30.bracket?vaa=1&amp;vcp=1&amp;vop=1&amp;pid=49b988235&amp;color=36,64,97&amp;vpa=9&amp;vtp=1&amp;bbb=1"/>
          <p:cNvSpPr/>
          <p:nvPr/>
        </p:nvSpPr>
        <p:spPr>
          <a:xfrm>
            <a:off x="10468039" y="2604857"/>
            <a:ext cx="523875"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BC</a:t>
            </a:r>
            <a:endParaRPr lang="en-US" altLang="zh-CN" sz="2000" dirty="0">
              <a:solidFill>
                <a:srgbClr val="6565FF"/>
              </a:solidFill>
            </a:endParaRPr>
          </a:p>
        </p:txBody>
      </p:sp>
      <mc:AlternateContent xmlns:mc="http://schemas.openxmlformats.org/markup-compatibility/2006">
        <mc:Choice xmlns:a14="http://schemas.microsoft.com/office/drawing/2010/main" Requires="a14">
          <p:sp>
            <p:nvSpPr>
              <p:cNvPr id="5" name="QC_6_BD.74_2#9a30f3c30.choices?vaa=1&amp;vcp=1&amp;vop=1&amp;pid=49b988235&amp;color=36,64,97&amp;vtp=1&amp;bbb=1"/>
              <p:cNvSpPr/>
              <p:nvPr/>
            </p:nvSpPr>
            <p:spPr>
              <a:xfrm>
                <a:off x="539496" y="2914419"/>
                <a:ext cx="11109960" cy="355600"/>
              </a:xfrm>
              <a:prstGeom prst="rect">
                <a:avLst/>
              </a:prstGeom>
              <a:noFill/>
              <a:ln/>
            </p:spPr>
            <p:txBody>
              <a:bodyPr wrap="none" lIns="0" tIns="0" rIns="0" bIns="0" rtlCol="0" anchor="t"/>
              <a:lstStyle/>
              <a:p>
                <a:pPr latinLnBrk="1">
                  <a:lnSpc>
                    <a:spcPts val="3200"/>
                  </a:lnSpc>
                  <a:tabLst>
                    <a:tab pos="2844165" algn="l"/>
                    <a:tab pos="5662930" algn="l"/>
                    <a:tab pos="8481695"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𝑃</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𝑋</m:t>
                    </m:r>
                    <m:r>
                      <a:rPr lang="en-US" altLang="zh-CN" sz="1800" b="0" i="0" smtClean="0">
                        <a:solidFill>
                          <a:srgbClr val="244061"/>
                        </a:solidFill>
                        <a:latin typeface="Cambria Math" pitchFamily="34" charset="0"/>
                        <a:ea typeface="Cambria Math" pitchFamily="34" charset="-122"/>
                        <a:cs typeface="Cambria Math" pitchFamily="34" charset="-120"/>
                      </a:rPr>
                      <m:t>&gt;2)&gt;0.2</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𝑃</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𝑋</m:t>
                    </m:r>
                    <m:r>
                      <a:rPr lang="en-US" altLang="zh-CN" sz="1800" b="0" i="0" smtClean="0">
                        <a:solidFill>
                          <a:srgbClr val="244061"/>
                        </a:solidFill>
                        <a:latin typeface="Cambria Math" pitchFamily="34" charset="0"/>
                        <a:ea typeface="Cambria Math" pitchFamily="34" charset="-122"/>
                        <a:cs typeface="Cambria Math" pitchFamily="34" charset="-120"/>
                      </a:rPr>
                      <m:t>&gt;2)&lt;0.5</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𝑃</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𝑌</m:t>
                    </m:r>
                    <m:r>
                      <a:rPr lang="en-US" altLang="zh-CN" sz="1800" b="0" i="0" smtClean="0">
                        <a:solidFill>
                          <a:srgbClr val="244061"/>
                        </a:solidFill>
                        <a:latin typeface="Cambria Math" pitchFamily="34" charset="0"/>
                        <a:ea typeface="Cambria Math" pitchFamily="34" charset="-122"/>
                        <a:cs typeface="Cambria Math" pitchFamily="34" charset="-120"/>
                      </a:rPr>
                      <m:t>&gt;2)&gt;0.5</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𝑃</m:t>
                    </m:r>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𝑌</m:t>
                    </m:r>
                    <m:r>
                      <a:rPr lang="en-US" altLang="zh-CN" sz="1800" b="0" i="0" smtClean="0">
                        <a:solidFill>
                          <a:srgbClr val="244061"/>
                        </a:solidFill>
                        <a:latin typeface="Cambria Math" pitchFamily="34" charset="0"/>
                        <a:ea typeface="Cambria Math" pitchFamily="34" charset="-122"/>
                        <a:cs typeface="Cambria Math" pitchFamily="34" charset="-120"/>
                      </a:rPr>
                      <m:t>&gt;2)&lt;0.8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5" name="QC_6_BD.74_2#9a30f3c30.choices?vaa=1&amp;vcp=1&amp;vop=1&amp;pid=49b988235&amp;color=36,64,97&amp;vtp=1&amp;bbb=1"/>
              <p:cNvSpPr>
                <a:spLocks noRot="1" noChangeAspect="1" noMove="1" noResize="1" noEditPoints="1" noAdjustHandles="1" noChangeArrowheads="1" noChangeShapeType="1" noTextEdit="1"/>
              </p:cNvSpPr>
              <p:nvPr/>
            </p:nvSpPr>
            <p:spPr>
              <a:xfrm>
                <a:off x="539496" y="2914419"/>
                <a:ext cx="11109960" cy="355600"/>
              </a:xfrm>
              <a:prstGeom prst="rect">
                <a:avLst/>
              </a:prstGeom>
              <a:blipFill>
                <a:blip r:embed="rId4"/>
                <a:stretch>
                  <a:fillRect l="-1317" b="-4310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6_AS.75_1#9a30f3c30?vaa=1&amp;vcp=1&amp;vop=1&amp;pid=49b988235&amp;color=36,64,97&amp;vtp=1&amp;bbb=1&amp;hb=1"/>
              <p:cNvSpPr/>
              <p:nvPr/>
            </p:nvSpPr>
            <p:spPr>
              <a:xfrm>
                <a:off x="539496" y="3275036"/>
                <a:ext cx="11109960" cy="1187704"/>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spc="-50" dirty="0">
                    <a:solidFill>
                      <a:srgbClr val="003760"/>
                    </a:solidFill>
                    <a:latin typeface="Times New Roman" pitchFamily="34" charset="0"/>
                    <a:ea typeface="微软雅黑" pitchFamily="34" charset="-122"/>
                    <a:cs typeface="Times New Roman" pitchFamily="34" charset="-120"/>
                  </a:rPr>
                  <a:t>解析】</a:t>
                </a:r>
                <a:r>
                  <a:rPr lang="en-US" altLang="zh-CN" sz="1800" b="0" i="0" spc="-50" dirty="0">
                    <a:solidFill>
                      <a:srgbClr val="003760"/>
                    </a:solidFill>
                    <a:latin typeface="Times New Roman" pitchFamily="34" charset="0"/>
                    <a:ea typeface="微软雅黑" pitchFamily="34" charset="-122"/>
                    <a:cs typeface="Times New Roman" pitchFamily="34" charset="-120"/>
                  </a:rPr>
                  <a:t>由题可得</a:t>
                </a:r>
                <a14:m>
                  <m:oMath xmlns:m="http://schemas.openxmlformats.org/officeDocument/2006/math">
                    <m:r>
                      <a:rPr lang="en-US" altLang="zh-CN" sz="1800" b="0" i="0" spc="-50" smtClean="0">
                        <a:solidFill>
                          <a:srgbClr val="003760"/>
                        </a:solidFill>
                        <a:latin typeface="Cambria Math" pitchFamily="34" charset="0"/>
                        <a:ea typeface="Cambria Math" pitchFamily="34" charset="-122"/>
                        <a:cs typeface="Cambria Math" pitchFamily="34" charset="-120"/>
                      </a:rPr>
                      <m:t>𝑋</m:t>
                    </m:r>
                    <m:r>
                      <a:rPr lang="en-US" altLang="zh-CN" sz="1800" b="0" i="0" spc="-50" smtClean="0">
                        <a:solidFill>
                          <a:srgbClr val="003760"/>
                        </a:solidFill>
                        <a:latin typeface="Cambria Math" pitchFamily="34" charset="0"/>
                        <a:ea typeface="Cambria Math" pitchFamily="34" charset="-122"/>
                        <a:cs typeface="Cambria Math" pitchFamily="34" charset="-120"/>
                      </a:rPr>
                      <m:t>∼</m:t>
                    </m:r>
                    <m:r>
                      <a:rPr lang="en-US" altLang="zh-CN" sz="1800" b="0" i="0" spc="-50" smtClean="0">
                        <a:solidFill>
                          <a:srgbClr val="003760"/>
                        </a:solidFill>
                        <a:latin typeface="Cambria Math" pitchFamily="34" charset="0"/>
                        <a:ea typeface="Cambria Math" pitchFamily="34" charset="-122"/>
                        <a:cs typeface="Cambria Math" pitchFamily="34" charset="-120"/>
                      </a:rPr>
                      <m:t>𝑁</m:t>
                    </m:r>
                    <m:r>
                      <a:rPr lang="en-US" altLang="zh-CN" sz="1800" b="0" i="0" spc="-50" smtClean="0">
                        <a:solidFill>
                          <a:srgbClr val="003760"/>
                        </a:solidFill>
                        <a:latin typeface="Cambria Math" pitchFamily="34" charset="0"/>
                        <a:ea typeface="Cambria Math" pitchFamily="34" charset="-122"/>
                        <a:cs typeface="Cambria Math" pitchFamily="34" charset="-120"/>
                      </a:rPr>
                      <m:t>(1.8,</m:t>
                    </m:r>
                    <m:sSup>
                      <m:sSupPr>
                        <m:ctrlPr>
                          <a:rPr lang="en-US" altLang="zh-CN" sz="1800" b="0" i="1" spc="-50"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50">
                            <a:solidFill>
                              <a:srgbClr val="003760"/>
                            </a:solidFill>
                            <a:latin typeface="Cambria Math" pitchFamily="34" charset="0"/>
                            <a:ea typeface="Cambria Math" pitchFamily="34" charset="-122"/>
                            <a:cs typeface="Cambria Math" pitchFamily="34" charset="-120"/>
                          </a:rPr>
                          <m:t>0.1</m:t>
                        </m:r>
                      </m:e>
                      <m:sup>
                        <m:r>
                          <a:rPr lang="en-US" altLang="zh-CN" sz="1800" b="0" i="0" spc="-50">
                            <a:solidFill>
                              <a:srgbClr val="003760"/>
                            </a:solidFill>
                            <a:latin typeface="Cambria Math" pitchFamily="34" charset="0"/>
                            <a:ea typeface="Cambria Math" pitchFamily="34" charset="-122"/>
                            <a:cs typeface="Cambria Math" pitchFamily="34" charset="-120"/>
                          </a:rPr>
                          <m:t>2</m:t>
                        </m:r>
                      </m:sup>
                    </m:sSup>
                    <m:r>
                      <a:rPr lang="en-US" altLang="zh-CN" sz="1800" b="0" i="0" spc="-50" smtClean="0">
                        <a:solidFill>
                          <a:srgbClr val="003760"/>
                        </a:solidFill>
                        <a:latin typeface="Cambria Math" pitchFamily="34" charset="0"/>
                        <a:ea typeface="Cambria Math" pitchFamily="34" charset="-122"/>
                        <a:cs typeface="Cambria Math" pitchFamily="34" charset="-120"/>
                      </a:rPr>
                      <m:t>)</m:t>
                    </m:r>
                  </m:oMath>
                </a14:m>
                <a:r>
                  <a:rPr lang="en-US" altLang="zh-CN" sz="1800" b="0" i="0" spc="-5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pc="-50" smtClean="0">
                        <a:solidFill>
                          <a:srgbClr val="003760"/>
                        </a:solidFill>
                        <a:latin typeface="Cambria Math" pitchFamily="34" charset="0"/>
                        <a:ea typeface="Cambria Math" pitchFamily="34" charset="-122"/>
                        <a:cs typeface="Cambria Math" pitchFamily="34" charset="-120"/>
                      </a:rPr>
                      <m:t>𝑌</m:t>
                    </m:r>
                    <m:r>
                      <a:rPr lang="en-US" altLang="zh-CN" sz="1800" b="0" i="0" spc="-50" smtClean="0">
                        <a:solidFill>
                          <a:srgbClr val="003760"/>
                        </a:solidFill>
                        <a:latin typeface="Cambria Math" pitchFamily="34" charset="0"/>
                        <a:ea typeface="Cambria Math" pitchFamily="34" charset="-122"/>
                        <a:cs typeface="Cambria Math" pitchFamily="34" charset="-120"/>
                      </a:rPr>
                      <m:t>∼</m:t>
                    </m:r>
                    <m:r>
                      <a:rPr lang="en-US" altLang="zh-CN" sz="1800" b="0" i="0" spc="-50" smtClean="0">
                        <a:solidFill>
                          <a:srgbClr val="003760"/>
                        </a:solidFill>
                        <a:latin typeface="Cambria Math" pitchFamily="34" charset="0"/>
                        <a:ea typeface="Cambria Math" pitchFamily="34" charset="-122"/>
                        <a:cs typeface="Cambria Math" pitchFamily="34" charset="-120"/>
                      </a:rPr>
                      <m:t>𝑁</m:t>
                    </m:r>
                    <m:r>
                      <a:rPr lang="en-US" altLang="zh-CN" sz="1800" b="0" i="0" spc="-50" smtClean="0">
                        <a:solidFill>
                          <a:srgbClr val="003760"/>
                        </a:solidFill>
                        <a:latin typeface="Cambria Math" pitchFamily="34" charset="0"/>
                        <a:ea typeface="Cambria Math" pitchFamily="34" charset="-122"/>
                        <a:cs typeface="Cambria Math" pitchFamily="34" charset="-120"/>
                      </a:rPr>
                      <m:t>(2.1,</m:t>
                    </m:r>
                    <m:sSup>
                      <m:sSupPr>
                        <m:ctrlPr>
                          <a:rPr lang="en-US" altLang="zh-CN" sz="1800" b="0" i="1" spc="-50"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50">
                            <a:solidFill>
                              <a:srgbClr val="003760"/>
                            </a:solidFill>
                            <a:latin typeface="Cambria Math" pitchFamily="34" charset="0"/>
                            <a:ea typeface="Cambria Math" pitchFamily="34" charset="-122"/>
                            <a:cs typeface="Cambria Math" pitchFamily="34" charset="-120"/>
                          </a:rPr>
                          <m:t>0.1</m:t>
                        </m:r>
                      </m:e>
                      <m:sup>
                        <m:r>
                          <a:rPr lang="en-US" altLang="zh-CN" sz="1800" b="0" i="0" spc="-50">
                            <a:solidFill>
                              <a:srgbClr val="003760"/>
                            </a:solidFill>
                            <a:latin typeface="Cambria Math" pitchFamily="34" charset="0"/>
                            <a:ea typeface="Cambria Math" pitchFamily="34" charset="-122"/>
                            <a:cs typeface="Cambria Math" pitchFamily="34" charset="-120"/>
                          </a:rPr>
                          <m:t>2</m:t>
                        </m:r>
                      </m:sup>
                    </m:sSup>
                    <m:r>
                      <a:rPr lang="en-US" altLang="zh-CN" sz="1800" b="0" i="0" spc="-5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50">
                    <a:solidFill>
                      <a:srgbClr val="003760"/>
                    </a:solidFill>
                    <a:latin typeface="Times New Roman" pitchFamily="34" charset="0"/>
                    <a:ea typeface="微软雅黑" pitchFamily="34" charset="-122"/>
                    <a:cs typeface="Times New Roman" pitchFamily="34" charset="-120"/>
                  </a:rPr>
                  <a:t>，所以</a:t>
                </a:r>
              </a:p>
              <a:p>
                <a:pPr latinLnBrk="1">
                  <a:lnSpc>
                    <a:spcPts val="3300"/>
                  </a:lnSpc>
                </a:pPr>
                <a14:m>
                  <m:oMath xmlns:m="http://schemas.openxmlformats.org/officeDocument/2006/math">
                    <m:r>
                      <a:rPr lang="en-US" altLang="zh-CN" sz="1800" b="0" i="0" spc="-50" smtClean="0">
                        <a:solidFill>
                          <a:srgbClr val="003760"/>
                        </a:solidFill>
                        <a:latin typeface="Cambria Math" pitchFamily="34" charset="0"/>
                        <a:ea typeface="Cambria Math" pitchFamily="34" charset="-122"/>
                        <a:cs typeface="Cambria Math" pitchFamily="34" charset="-120"/>
                      </a:rPr>
                      <m:t>𝑃</m:t>
                    </m:r>
                    <m:r>
                      <a:rPr lang="en-US" altLang="zh-CN" sz="1800" b="0" i="0" spc="-50" smtClean="0">
                        <a:solidFill>
                          <a:srgbClr val="003760"/>
                        </a:solidFill>
                        <a:latin typeface="Cambria Math" pitchFamily="34" charset="0"/>
                        <a:ea typeface="Cambria Math" pitchFamily="34" charset="-122"/>
                        <a:cs typeface="Cambria Math" pitchFamily="34" charset="-120"/>
                      </a:rPr>
                      <m:t>(</m:t>
                    </m:r>
                    <m:r>
                      <a:rPr lang="en-US" altLang="zh-CN" sz="1800" b="0" i="0" spc="-50" smtClean="0">
                        <a:solidFill>
                          <a:srgbClr val="003760"/>
                        </a:solidFill>
                        <a:latin typeface="Cambria Math" pitchFamily="34" charset="0"/>
                        <a:ea typeface="Cambria Math" pitchFamily="34" charset="-122"/>
                        <a:cs typeface="Cambria Math" pitchFamily="34" charset="-120"/>
                      </a:rPr>
                      <m:t>𝑋</m:t>
                    </m:r>
                    <m:r>
                      <a:rPr lang="en-US" altLang="zh-CN" sz="1800" b="0" i="0" spc="-50" smtClean="0">
                        <a:solidFill>
                          <a:srgbClr val="003760"/>
                        </a:solidFill>
                        <a:latin typeface="Cambria Math" pitchFamily="34" charset="0"/>
                        <a:ea typeface="Cambria Math" pitchFamily="34" charset="-122"/>
                        <a:cs typeface="Cambria Math" pitchFamily="34" charset="-120"/>
                      </a:rPr>
                      <m:t>&gt;2)=</m:t>
                    </m:r>
                    <m:r>
                      <a:rPr lang="en-US" altLang="zh-CN" sz="1800" b="0" i="0" spc="-50" smtClean="0">
                        <a:solidFill>
                          <a:srgbClr val="003760"/>
                        </a:solidFill>
                        <a:latin typeface="Cambria Math" pitchFamily="34" charset="0"/>
                        <a:ea typeface="Cambria Math" pitchFamily="34" charset="-122"/>
                        <a:cs typeface="Cambria Math" pitchFamily="34" charset="-120"/>
                      </a:rPr>
                      <m:t>𝑃</m:t>
                    </m:r>
                    <m:r>
                      <a:rPr lang="en-US" altLang="zh-CN" sz="1800" b="0" i="0" spc="-50" smtClean="0">
                        <a:solidFill>
                          <a:srgbClr val="003760"/>
                        </a:solidFill>
                        <a:latin typeface="Cambria Math" pitchFamily="34" charset="0"/>
                        <a:ea typeface="Cambria Math" pitchFamily="34" charset="-122"/>
                        <a:cs typeface="Cambria Math" pitchFamily="34" charset="-120"/>
                      </a:rPr>
                      <m:t>(</m:t>
                    </m:r>
                    <m:r>
                      <a:rPr lang="en-US" altLang="zh-CN" sz="1800" b="0" i="0" spc="-50" smtClean="0">
                        <a:solidFill>
                          <a:srgbClr val="003760"/>
                        </a:solidFill>
                        <a:latin typeface="Cambria Math" pitchFamily="34" charset="0"/>
                        <a:ea typeface="Cambria Math" pitchFamily="34" charset="-122"/>
                        <a:cs typeface="Cambria Math" pitchFamily="34" charset="-120"/>
                      </a:rPr>
                      <m:t>𝑋</m:t>
                    </m:r>
                    <m:r>
                      <a:rPr lang="en-US" altLang="zh-CN" sz="1800" b="0" i="0" spc="-50" smtClean="0">
                        <a:solidFill>
                          <a:srgbClr val="003760"/>
                        </a:solidFill>
                        <a:latin typeface="Cambria Math" pitchFamily="34" charset="0"/>
                        <a:ea typeface="Cambria Math" pitchFamily="34" charset="-122"/>
                        <a:cs typeface="Cambria Math" pitchFamily="34" charset="-120"/>
                      </a:rPr>
                      <m:t>&gt;</m:t>
                    </m:r>
                    <m:r>
                      <m:rPr>
                        <m:sty m:val="p"/>
                      </m:rPr>
                      <a:rPr lang="en-US" altLang="zh-CN" sz="1800" b="0" i="0" spc="-50" smtClean="0">
                        <a:solidFill>
                          <a:srgbClr val="003760"/>
                        </a:solidFill>
                        <a:latin typeface="Cambria Math" pitchFamily="34" charset="0"/>
                        <a:ea typeface="Cambria Math" pitchFamily="34" charset="-122"/>
                        <a:cs typeface="Cambria Math" pitchFamily="34" charset="-120"/>
                      </a:rPr>
                      <m:t>μ</m:t>
                    </m:r>
                    <m:r>
                      <a:rPr lang="en-US" altLang="zh-CN" sz="1800" b="0" i="0" spc="-50" smtClean="0">
                        <a:solidFill>
                          <a:srgbClr val="003760"/>
                        </a:solidFill>
                        <a:latin typeface="Cambria Math" pitchFamily="34" charset="0"/>
                        <a:ea typeface="Cambria Math" pitchFamily="34" charset="-122"/>
                        <a:cs typeface="Cambria Math" pitchFamily="34" charset="-120"/>
                      </a:rPr>
                      <m:t>+2</m:t>
                    </m:r>
                    <m:r>
                      <a:rPr lang="en-US" altLang="zh-CN" sz="1800" b="0" i="0" spc="-50" smtClean="0">
                        <a:solidFill>
                          <a:srgbClr val="003760"/>
                        </a:solidFill>
                        <a:latin typeface="Cambria Math" pitchFamily="34" charset="0"/>
                        <a:ea typeface="Cambria Math" pitchFamily="34" charset="-122"/>
                        <a:cs typeface="Cambria Math" pitchFamily="34" charset="-120"/>
                      </a:rPr>
                      <m:t>𝜎</m:t>
                    </m:r>
                    <m:r>
                      <a:rPr lang="en-US" altLang="zh-CN" sz="1800" b="0" i="0" spc="-50" smtClean="0">
                        <a:solidFill>
                          <a:srgbClr val="003760"/>
                        </a:solidFill>
                        <a:latin typeface="Cambria Math" pitchFamily="34" charset="0"/>
                        <a:ea typeface="Cambria Math" pitchFamily="34" charset="-122"/>
                        <a:cs typeface="Cambria Math" pitchFamily="34" charset="-120"/>
                      </a:rPr>
                      <m:t>)&lt;</m:t>
                    </m:r>
                    <m:r>
                      <a:rPr lang="en-US" altLang="zh-CN" sz="1800" b="0" i="0" spc="-50" smtClean="0">
                        <a:solidFill>
                          <a:srgbClr val="003760"/>
                        </a:solidFill>
                        <a:latin typeface="Cambria Math" pitchFamily="34" charset="0"/>
                        <a:ea typeface="Cambria Math" pitchFamily="34" charset="-122"/>
                        <a:cs typeface="Cambria Math" pitchFamily="34" charset="-120"/>
                      </a:rPr>
                      <m:t>𝑃</m:t>
                    </m:r>
                    <m:r>
                      <a:rPr lang="en-US" altLang="zh-CN" sz="1800" b="0" i="0" spc="-50" smtClean="0">
                        <a:solidFill>
                          <a:srgbClr val="003760"/>
                        </a:solidFill>
                        <a:latin typeface="Cambria Math" pitchFamily="34" charset="0"/>
                        <a:ea typeface="Cambria Math" pitchFamily="34" charset="-122"/>
                        <a:cs typeface="Cambria Math" pitchFamily="34" charset="-120"/>
                      </a:rPr>
                      <m:t>(</m:t>
                    </m:r>
                    <m:r>
                      <a:rPr lang="en-US" altLang="zh-CN" sz="1800" b="0" i="0" spc="-50" smtClean="0">
                        <a:solidFill>
                          <a:srgbClr val="003760"/>
                        </a:solidFill>
                        <a:latin typeface="Cambria Math" pitchFamily="34" charset="0"/>
                        <a:ea typeface="Cambria Math" pitchFamily="34" charset="-122"/>
                        <a:cs typeface="Cambria Math" pitchFamily="34" charset="-120"/>
                      </a:rPr>
                      <m:t>𝑋</m:t>
                    </m:r>
                    <m:r>
                      <a:rPr lang="en-US" altLang="zh-CN" sz="1800" b="0" i="0" spc="-50" smtClean="0">
                        <a:solidFill>
                          <a:srgbClr val="003760"/>
                        </a:solidFill>
                        <a:latin typeface="Cambria Math" pitchFamily="34" charset="0"/>
                        <a:ea typeface="Cambria Math" pitchFamily="34" charset="-122"/>
                        <a:cs typeface="Cambria Math" pitchFamily="34" charset="-120"/>
                      </a:rPr>
                      <m:t>&gt;</m:t>
                    </m:r>
                    <m:r>
                      <m:rPr>
                        <m:sty m:val="p"/>
                      </m:rPr>
                      <a:rPr lang="en-US" altLang="zh-CN" sz="1800" b="0" i="0" spc="-50" smtClean="0">
                        <a:solidFill>
                          <a:srgbClr val="003760"/>
                        </a:solidFill>
                        <a:latin typeface="Cambria Math" pitchFamily="34" charset="0"/>
                        <a:ea typeface="Cambria Math" pitchFamily="34" charset="-122"/>
                        <a:cs typeface="Cambria Math" pitchFamily="34" charset="-120"/>
                      </a:rPr>
                      <m:t>μ</m:t>
                    </m:r>
                    <m:r>
                      <a:rPr lang="en-US" altLang="zh-CN" sz="1800" b="0" i="0" spc="-50" smtClean="0">
                        <a:solidFill>
                          <a:srgbClr val="003760"/>
                        </a:solidFill>
                        <a:latin typeface="Cambria Math" pitchFamily="34" charset="0"/>
                        <a:ea typeface="Cambria Math" pitchFamily="34" charset="-122"/>
                        <a:cs typeface="Cambria Math" pitchFamily="34" charset="-120"/>
                      </a:rPr>
                      <m:t>+</m:t>
                    </m:r>
                    <m:r>
                      <a:rPr lang="en-US" altLang="zh-CN" sz="1800" b="0" i="0" spc="-50" smtClean="0">
                        <a:solidFill>
                          <a:srgbClr val="003760"/>
                        </a:solidFill>
                        <a:latin typeface="Cambria Math" pitchFamily="34" charset="0"/>
                        <a:ea typeface="Cambria Math" pitchFamily="34" charset="-122"/>
                        <a:cs typeface="Cambria Math" pitchFamily="34" charset="-120"/>
                      </a:rPr>
                      <m:t>𝜎</m:t>
                    </m:r>
                    <m:r>
                      <a:rPr lang="en-US" altLang="zh-CN" sz="1800" b="0" i="0" spc="-50" smtClean="0">
                        <a:solidFill>
                          <a:srgbClr val="003760"/>
                        </a:solidFill>
                        <a:latin typeface="Cambria Math" pitchFamily="34" charset="0"/>
                        <a:ea typeface="Cambria Math" pitchFamily="34" charset="-122"/>
                        <a:cs typeface="Cambria Math" pitchFamily="34" charset="-120"/>
                      </a:rPr>
                      <m:t>)≈1−0.841</m:t>
                    </m:r>
                    <m:r>
                      <m:rPr>
                        <m:nor/>
                      </m:rPr>
                      <a:rPr lang="en-US" altLang="zh-CN" sz="1800" b="0" i="0" spc="-50" smtClean="0">
                        <a:solidFill>
                          <a:srgbClr val="003760"/>
                        </a:solidFill>
                        <a:latin typeface="Cambria Math" pitchFamily="34" charset="0"/>
                        <a:ea typeface="Cambria Math" pitchFamily="34" charset="-122"/>
                        <a:cs typeface="Cambria Math" pitchFamily="34" charset="-120"/>
                      </a:rPr>
                      <m:t> </m:t>
                    </m:r>
                    <m:r>
                      <a:rPr lang="en-US" altLang="zh-CN" sz="1800" b="0" i="0" spc="-50" smtClean="0">
                        <a:solidFill>
                          <a:srgbClr val="003760"/>
                        </a:solidFill>
                        <a:latin typeface="Cambria Math" pitchFamily="34" charset="0"/>
                        <a:ea typeface="Cambria Math" pitchFamily="34" charset="-122"/>
                        <a:cs typeface="Cambria Math" pitchFamily="34" charset="-120"/>
                      </a:rPr>
                      <m:t>3=0.158</m:t>
                    </m:r>
                    <m:r>
                      <m:rPr>
                        <m:nor/>
                      </m:rPr>
                      <a:rPr lang="en-US" altLang="zh-CN" sz="1800" b="0" i="0" spc="-50" smtClean="0">
                        <a:solidFill>
                          <a:srgbClr val="003760"/>
                        </a:solidFill>
                        <a:latin typeface="Cambria Math" pitchFamily="34" charset="0"/>
                        <a:ea typeface="Cambria Math" pitchFamily="34" charset="-122"/>
                        <a:cs typeface="Cambria Math" pitchFamily="34" charset="-120"/>
                      </a:rPr>
                      <m:t> </m:t>
                    </m:r>
                    <m:r>
                      <a:rPr lang="en-US" altLang="zh-CN" sz="1800" b="0" i="0" spc="-50" smtClean="0">
                        <a:solidFill>
                          <a:srgbClr val="003760"/>
                        </a:solidFill>
                        <a:latin typeface="Cambria Math" pitchFamily="34" charset="0"/>
                        <a:ea typeface="Cambria Math" pitchFamily="34" charset="-122"/>
                        <a:cs typeface="Cambria Math" pitchFamily="34" charset="-120"/>
                      </a:rPr>
                      <m:t>7&lt;0.2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50" dirty="0">
                    <a:solidFill>
                      <a:srgbClr val="003760"/>
                    </a:solidFill>
                    <a:latin typeface="Times New Roman" pitchFamily="34" charset="0"/>
                    <a:ea typeface="微软雅黑" pitchFamily="34" charset="-122"/>
                    <a:cs typeface="Times New Roman" pitchFamily="34" charset="-120"/>
                  </a:rPr>
                  <a:t>，故A错误，B</a:t>
                </a:r>
                <a:r>
                  <a:rPr lang="en-US" altLang="zh-CN" sz="1800" b="0" i="0" spc="-50">
                    <a:solidFill>
                      <a:srgbClr val="003760"/>
                    </a:solidFill>
                    <a:latin typeface="Times New Roman" pitchFamily="34" charset="0"/>
                    <a:ea typeface="微软雅黑" pitchFamily="34" charset="-122"/>
                    <a:cs typeface="Times New Roman" pitchFamily="34" charset="-120"/>
                  </a:rPr>
                  <a:t>正确；</a:t>
                </a:r>
              </a:p>
              <a:p>
                <a:pPr latinLnBrk="1">
                  <a:lnSpc>
                    <a:spcPts val="3100"/>
                  </a:lnSpc>
                </a:pPr>
                <a14:m>
                  <m:oMath xmlns:m="http://schemas.openxmlformats.org/officeDocument/2006/math">
                    <m:r>
                      <a:rPr lang="en-US" altLang="zh-CN" b="0" i="0" spc="-50" smtClean="0">
                        <a:solidFill>
                          <a:srgbClr val="003760"/>
                        </a:solidFill>
                        <a:latin typeface="Cambria Math" pitchFamily="34" charset="0"/>
                        <a:ea typeface="Cambria Math" pitchFamily="34" charset="-122"/>
                        <a:cs typeface="Cambria Math" pitchFamily="34" charset="-120"/>
                      </a:rPr>
                      <m:t>𝑃</m:t>
                    </m:r>
                    <m:r>
                      <a:rPr lang="en-US" altLang="zh-CN" b="0" i="0" spc="-50" smtClean="0">
                        <a:solidFill>
                          <a:srgbClr val="003760"/>
                        </a:solidFill>
                        <a:latin typeface="Cambria Math" pitchFamily="34" charset="0"/>
                        <a:ea typeface="Cambria Math" pitchFamily="34" charset="-122"/>
                        <a:cs typeface="Cambria Math" pitchFamily="34" charset="-120"/>
                      </a:rPr>
                      <m:t>(</m:t>
                    </m:r>
                    <m:r>
                      <a:rPr lang="en-US" altLang="zh-CN" b="0" i="0" spc="-50" smtClean="0">
                        <a:solidFill>
                          <a:srgbClr val="003760"/>
                        </a:solidFill>
                        <a:latin typeface="Cambria Math" pitchFamily="34" charset="0"/>
                        <a:ea typeface="Cambria Math" pitchFamily="34" charset="-122"/>
                        <a:cs typeface="Cambria Math" pitchFamily="34" charset="-120"/>
                      </a:rPr>
                      <m:t>𝑌</m:t>
                    </m:r>
                    <m:r>
                      <a:rPr lang="en-US" altLang="zh-CN" b="0" i="0" spc="-50" smtClean="0">
                        <a:solidFill>
                          <a:srgbClr val="003760"/>
                        </a:solidFill>
                        <a:latin typeface="Cambria Math" pitchFamily="34" charset="0"/>
                        <a:ea typeface="Cambria Math" pitchFamily="34" charset="-122"/>
                        <a:cs typeface="Cambria Math" pitchFamily="34" charset="-120"/>
                      </a:rPr>
                      <m:t>&gt;2)=</m:t>
                    </m:r>
                    <m:r>
                      <a:rPr lang="en-US" altLang="zh-CN" b="0" i="0" spc="-50" smtClean="0">
                        <a:solidFill>
                          <a:srgbClr val="003760"/>
                        </a:solidFill>
                        <a:latin typeface="Cambria Math" pitchFamily="34" charset="0"/>
                        <a:ea typeface="Cambria Math" pitchFamily="34" charset="-122"/>
                        <a:cs typeface="Cambria Math" pitchFamily="34" charset="-120"/>
                      </a:rPr>
                      <m:t>𝑃</m:t>
                    </m:r>
                    <m:r>
                      <a:rPr lang="en-US" altLang="zh-CN" b="0" i="0" spc="-50" smtClean="0">
                        <a:solidFill>
                          <a:srgbClr val="003760"/>
                        </a:solidFill>
                        <a:latin typeface="Cambria Math" pitchFamily="34" charset="0"/>
                        <a:ea typeface="Cambria Math" pitchFamily="34" charset="-122"/>
                        <a:cs typeface="Cambria Math" pitchFamily="34" charset="-120"/>
                      </a:rPr>
                      <m:t>(</m:t>
                    </m:r>
                    <m:r>
                      <a:rPr lang="en-US" altLang="zh-CN" b="0" i="0" spc="-50" smtClean="0">
                        <a:solidFill>
                          <a:srgbClr val="003760"/>
                        </a:solidFill>
                        <a:latin typeface="Cambria Math" pitchFamily="34" charset="0"/>
                        <a:ea typeface="Cambria Math" pitchFamily="34" charset="-122"/>
                        <a:cs typeface="Cambria Math" pitchFamily="34" charset="-120"/>
                      </a:rPr>
                      <m:t>𝑌</m:t>
                    </m:r>
                    <m:r>
                      <a:rPr lang="en-US" altLang="zh-CN" b="0" i="0" spc="-50" smtClean="0">
                        <a:solidFill>
                          <a:srgbClr val="003760"/>
                        </a:solidFill>
                        <a:latin typeface="Cambria Math" pitchFamily="34" charset="0"/>
                        <a:ea typeface="Cambria Math" pitchFamily="34" charset="-122"/>
                        <a:cs typeface="Cambria Math" pitchFamily="34" charset="-120"/>
                      </a:rPr>
                      <m:t>&gt;</m:t>
                    </m:r>
                    <m:sSub>
                      <m:sSubPr>
                        <m:ctrlPr>
                          <a:rPr lang="en-US" altLang="zh-CN" b="0" i="1" spc="-50" dirty="0" smtClean="0">
                            <a:solidFill>
                              <a:srgbClr val="003760"/>
                            </a:solidFill>
                            <a:latin typeface="Cambria Math" panose="02040503050406030204" pitchFamily="18" charset="0"/>
                            <a:ea typeface="微软雅黑" pitchFamily="34" charset="-122"/>
                            <a:cs typeface="Times New Roman" pitchFamily="34" charset="-120"/>
                          </a:rPr>
                        </m:ctrlPr>
                      </m:sSubPr>
                      <m:e>
                        <m:r>
                          <m:rPr>
                            <m:sty m:val="p"/>
                          </m:rPr>
                          <a:rPr lang="en-US" altLang="zh-CN" b="0" i="0" spc="-50">
                            <a:solidFill>
                              <a:srgbClr val="003760"/>
                            </a:solidFill>
                            <a:latin typeface="Cambria Math" pitchFamily="34" charset="0"/>
                            <a:ea typeface="Cambria Math" pitchFamily="34" charset="-122"/>
                            <a:cs typeface="Cambria Math" pitchFamily="34" charset="-120"/>
                          </a:rPr>
                          <m:t>μ</m:t>
                        </m:r>
                      </m:e>
                      <m:sub>
                        <m:r>
                          <a:rPr lang="en-US" altLang="zh-CN" b="0" i="0" spc="-50">
                            <a:solidFill>
                              <a:srgbClr val="003760"/>
                            </a:solidFill>
                            <a:latin typeface="Cambria Math" pitchFamily="34" charset="0"/>
                            <a:ea typeface="Cambria Math" pitchFamily="34" charset="-122"/>
                            <a:cs typeface="Cambria Math" pitchFamily="34" charset="-120"/>
                          </a:rPr>
                          <m:t>1</m:t>
                        </m:r>
                      </m:sub>
                    </m:sSub>
                    <m:r>
                      <a:rPr lang="en-US" altLang="zh-CN" b="0" i="0" spc="-50" smtClean="0">
                        <a:solidFill>
                          <a:srgbClr val="003760"/>
                        </a:solidFill>
                        <a:latin typeface="Cambria Math" pitchFamily="34" charset="0"/>
                        <a:ea typeface="Cambria Math" pitchFamily="34" charset="-122"/>
                        <a:cs typeface="Cambria Math" pitchFamily="34" charset="-120"/>
                      </a:rPr>
                      <m:t>−</m:t>
                    </m:r>
                    <m:sSub>
                      <m:sSubPr>
                        <m:ctrlPr>
                          <a:rPr lang="en-US" altLang="zh-CN" b="0" i="1" spc="-50"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spc="-50">
                            <a:solidFill>
                              <a:srgbClr val="003760"/>
                            </a:solidFill>
                            <a:latin typeface="Cambria Math" pitchFamily="34" charset="0"/>
                            <a:ea typeface="Cambria Math" pitchFamily="34" charset="-122"/>
                            <a:cs typeface="Cambria Math" pitchFamily="34" charset="-120"/>
                          </a:rPr>
                          <m:t>𝜎</m:t>
                        </m:r>
                      </m:e>
                      <m:sub>
                        <m:r>
                          <a:rPr lang="en-US" altLang="zh-CN" b="0" i="0" spc="-50">
                            <a:solidFill>
                              <a:srgbClr val="003760"/>
                            </a:solidFill>
                            <a:latin typeface="Cambria Math" pitchFamily="34" charset="0"/>
                            <a:ea typeface="Cambria Math" pitchFamily="34" charset="-122"/>
                            <a:cs typeface="Cambria Math" pitchFamily="34" charset="-120"/>
                          </a:rPr>
                          <m:t>1</m:t>
                        </m:r>
                      </m:sub>
                    </m:sSub>
                    <m:r>
                      <a:rPr lang="en-US" altLang="zh-CN" b="0" i="0" spc="-50" smtClean="0">
                        <a:solidFill>
                          <a:srgbClr val="003760"/>
                        </a:solidFill>
                        <a:latin typeface="Cambria Math" pitchFamily="34" charset="0"/>
                        <a:ea typeface="Cambria Math" pitchFamily="34" charset="-122"/>
                        <a:cs typeface="Cambria Math" pitchFamily="34" charset="-120"/>
                      </a:rPr>
                      <m:t>)≈0.841</m:t>
                    </m:r>
                    <m:r>
                      <m:rPr>
                        <m:nor/>
                      </m:rPr>
                      <a:rPr lang="en-US" altLang="zh-CN" b="0" i="0" spc="-50" smtClean="0">
                        <a:solidFill>
                          <a:srgbClr val="003760"/>
                        </a:solidFill>
                        <a:latin typeface="Cambria Math" pitchFamily="34" charset="0"/>
                        <a:ea typeface="Cambria Math" pitchFamily="34" charset="-122"/>
                        <a:cs typeface="Cambria Math" pitchFamily="34" charset="-120"/>
                      </a:rPr>
                      <m:t> </m:t>
                    </m:r>
                    <m:r>
                      <a:rPr lang="en-US" altLang="zh-CN" b="0" i="0" spc="-50" smtClean="0">
                        <a:solidFill>
                          <a:srgbClr val="003760"/>
                        </a:solidFill>
                        <a:latin typeface="Cambria Math" pitchFamily="34" charset="0"/>
                        <a:ea typeface="Cambria Math" pitchFamily="34" charset="-122"/>
                        <a:cs typeface="Cambria Math" pitchFamily="34" charset="-120"/>
                      </a:rPr>
                      <m:t>3&gt;0.5</m:t>
                    </m:r>
                  </m:oMath>
                </a14:m>
                <a:r>
                  <a:rPr lang="en-US" altLang="zh-CN" b="0" i="0" spc="-50" dirty="0">
                    <a:solidFill>
                      <a:srgbClr val="003760"/>
                    </a:solidFill>
                    <a:latin typeface="Times New Roman" pitchFamily="34" charset="0"/>
                    <a:ea typeface="微软雅黑" pitchFamily="34" charset="-122"/>
                    <a:cs typeface="Times New Roman" pitchFamily="34" charset="-120"/>
                  </a:rPr>
                  <a:t>，故C正确，D错误.故选</a:t>
                </a:r>
                <a14:m>
                  <m:oMath xmlns:m="http://schemas.openxmlformats.org/officeDocument/2006/math">
                    <m:r>
                      <m:rPr>
                        <m:sty m:val="p"/>
                      </m:rPr>
                      <a:rPr lang="en-US" altLang="zh-CN" b="0" i="0" spc="-50" smtClean="0">
                        <a:solidFill>
                          <a:srgbClr val="003760"/>
                        </a:solidFill>
                        <a:latin typeface="Cambria Math" pitchFamily="34" charset="0"/>
                        <a:ea typeface="Cambria Math" pitchFamily="34" charset="-122"/>
                        <a:cs typeface="Cambria Math" pitchFamily="34" charset="-120"/>
                      </a:rPr>
                      <m:t>BC</m:t>
                    </m:r>
                    <m:r>
                      <a:rPr lang="en-US" altLang="zh-CN" b="0" i="0" spc="-5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p:sp>
            <p:nvSpPr>
              <p:cNvPr id="6" name="QC_6_AS.75_1#9a30f3c30?vaa=1&amp;vcp=1&amp;vop=1&amp;pid=49b988235&amp;color=36,64,97&amp;vtp=1&amp;bbb=1&amp;hb=1"/>
              <p:cNvSpPr>
                <a:spLocks noRot="1" noChangeAspect="1" noMove="1" noResize="1" noEditPoints="1" noAdjustHandles="1" noChangeArrowheads="1" noChangeShapeType="1" noTextEdit="1"/>
              </p:cNvSpPr>
              <p:nvPr/>
            </p:nvSpPr>
            <p:spPr>
              <a:xfrm>
                <a:off x="539496" y="3275036"/>
                <a:ext cx="11109960" cy="1187704"/>
              </a:xfrm>
              <a:prstGeom prst="rect">
                <a:avLst/>
              </a:prstGeom>
              <a:blipFill>
                <a:blip r:embed="rId5"/>
                <a:stretch>
                  <a:fillRect l="-1317" b="-1230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bg/>
                                          </p:spTgt>
                                        </p:tgtEl>
                                        <p:attrNameLst>
                                          <p:attrName>style.visibility</p:attrName>
                                        </p:attrNameLst>
                                      </p:cBhvr>
                                      <p:to>
                                        <p:strVal val="visible"/>
                                      </p:to>
                                    </p:set>
                                    <p:animEffect transition="in" filter="fade">
                                      <p:cBhvr>
                                        <p:cTn id="29" dur="500"/>
                                        <p:tgtEl>
                                          <p:spTgt spid="4">
                                            <p:bg/>
                                          </p:spTgt>
                                        </p:tgtEl>
                                      </p:cBhvr>
                                    </p:animEffect>
                                    <p:anim calcmode="lin" valueType="num">
                                      <p:cBhvr>
                                        <p:cTn id="30" dur="500" fill="hold"/>
                                        <p:tgtEl>
                                          <p:spTgt spid="4">
                                            <p:bg/>
                                          </p:spTgt>
                                        </p:tgtEl>
                                        <p:attrNameLst>
                                          <p:attrName>ppt_x</p:attrName>
                                        </p:attrNameLst>
                                      </p:cBhvr>
                                      <p:tavLst>
                                        <p:tav tm="0">
                                          <p:val>
                                            <p:strVal val="#ppt_x"/>
                                          </p:val>
                                        </p:tav>
                                        <p:tav tm="100000">
                                          <p:val>
                                            <p:strVal val="#ppt_x"/>
                                          </p:val>
                                        </p:tav>
                                      </p:tavLst>
                                    </p:anim>
                                    <p:anim calcmode="lin" valueType="num">
                                      <p:cBhvr>
                                        <p:cTn id="31" dur="500" fill="hold"/>
                                        <p:tgtEl>
                                          <p:spTgt spid="4">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anim calcmode="lin" valueType="num">
                                      <p:cBhvr>
                                        <p:cTn id="3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C_4_BD#52c426ea7?vcp=1&amp;pid=02eb4921c&amp;color=0,55,96&amp;vtp=1&amp;bt=1&amp;bbb=1"/>
          <p:cNvSpPr/>
          <p:nvPr/>
        </p:nvSpPr>
        <p:spPr>
          <a:xfrm>
            <a:off x="539496" y="828000"/>
            <a:ext cx="11109960"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强基计划精讲</a:t>
            </a:r>
            <a:endParaRPr lang="en-US" altLang="zh-CN" sz="2200" dirty="0">
              <a:solidFill>
                <a:srgbClr val="003760"/>
              </a:solidFill>
            </a:endParaRPr>
          </a:p>
        </p:txBody>
      </p:sp>
      <p:sp>
        <p:nvSpPr>
          <p:cNvPr id="3" name="QB_5_BD.78_1#bcc50e765?vaa=1&amp;vcp=1&amp;vop=1&amp;pid=52c426ea7&amp;color=36,64,97&amp;vtp=1&amp;bbb=1"/>
          <p:cNvSpPr/>
          <p:nvPr/>
        </p:nvSpPr>
        <p:spPr>
          <a:xfrm>
            <a:off x="539496" y="1272881"/>
            <a:ext cx="11109960" cy="517144"/>
          </a:xfrm>
          <a:prstGeom prst="rect">
            <a:avLst/>
          </a:prstGeom>
          <a:noFill/>
          <a:ln/>
        </p:spPr>
        <p:txBody>
          <a:bodyPr wrap="none" lIns="0" tIns="0" rIns="0" bIns="0" rtlCol="0" anchor="t"/>
          <a:lstStyle/>
          <a:p>
            <a:pPr algn="l" latinLnBrk="1">
              <a:lnSpc>
                <a:spcPts val="4800"/>
              </a:lnSpc>
            </a:pPr>
            <a:r>
              <a:rPr lang="en-US" altLang="zh-CN" sz="1800" b="1" i="0" dirty="0">
                <a:solidFill>
                  <a:srgbClr val="244061"/>
                </a:solidFill>
                <a:latin typeface="Times New Roman" pitchFamily="34" charset="0"/>
                <a:ea typeface="微软雅黑" pitchFamily="34" charset="-122"/>
                <a:cs typeface="Times New Roman" pitchFamily="34" charset="-120"/>
              </a:rPr>
              <a:t>例12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[浙江大学自主招生]</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抛掷一枚质地均匀的硬币10次，</a:t>
            </a:r>
            <a:r>
              <a:rPr lang="en-US" altLang="zh-CN" sz="1800" b="0" i="0">
                <a:solidFill>
                  <a:srgbClr val="244061"/>
                </a:solidFill>
                <a:latin typeface="Times New Roman" pitchFamily="34" charset="0"/>
                <a:ea typeface="微软雅黑" pitchFamily="34" charset="-122"/>
                <a:cs typeface="Times New Roman" pitchFamily="34" charset="-120"/>
              </a:rPr>
              <a:t>正面朝上次数多的概率为</a:t>
            </a:r>
            <a:r>
              <a:rPr lang="en-US" altLang="zh-CN" sz="1800" i="0">
                <a:solidFill>
                  <a:srgbClr val="244061"/>
                </a:solidFill>
                <a:latin typeface="SimSun" pitchFamily="34" charset="0"/>
                <a:ea typeface="SimSun" pitchFamily="34" charset="-122"/>
                <a:cs typeface="SimSun" pitchFamily="34" charset="-120"/>
              </a:rPr>
              <a:t>_</a:t>
            </a:r>
            <a:r>
              <a:rPr lang="en-US" altLang="zh-CN" sz="2700" b="0" i="0" u="sng" kern="0" spc="-99900">
                <a:solidFill>
                  <a:srgbClr val="FF00FF"/>
                </a:solidFill>
                <a:latin typeface="SimSun" panose="02010600030101010101" pitchFamily="2" charset="-122"/>
                <a:ea typeface="微软雅黑" pitchFamily="34" charset="-122"/>
                <a:cs typeface="Times New Roman" pitchFamily="34" charset="-120"/>
              </a:rPr>
              <a:t> </a:t>
            </a:r>
            <a:r>
              <a:rPr lang="en-US" altLang="zh-CN" sz="1800" i="0" dirty="0">
                <a:solidFill>
                  <a:srgbClr val="244061"/>
                </a:solidFill>
                <a:latin typeface="SimSun" pitchFamily="34" charset="0"/>
                <a:ea typeface="SimSun" pitchFamily="34" charset="-122"/>
                <a:cs typeface="SimSun" pitchFamily="34" charset="-120"/>
              </a:rPr>
              <a:t>___</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mc:AlternateContent xmlns:mc="http://schemas.openxmlformats.org/markup-compatibility/2006">
        <mc:Choice xmlns:a14="http://schemas.microsoft.com/office/drawing/2010/main" Requires="a14">
          <p:sp>
            <p:nvSpPr>
              <p:cNvPr id="4" name="QB_5_AN.80_1#bcc50e765.blank?vaa=1&amp;vcp=1&amp;vop=1&amp;pid=52c426ea7&amp;color=36,64,97&amp;vpa=10&amp;vtp=1&amp;bbb=1&amp;rh=30.68"/>
              <p:cNvSpPr/>
              <p:nvPr/>
            </p:nvSpPr>
            <p:spPr>
              <a:xfrm>
                <a:off x="9029446" y="1337778"/>
                <a:ext cx="407988" cy="389636"/>
              </a:xfrm>
              <a:prstGeom prst="rect">
                <a:avLst/>
              </a:prstGeom>
              <a:noFill/>
              <a:ln/>
            </p:spPr>
            <p:txBody>
              <a:bodyPr wrap="none" lIns="0" tIns="0" rIns="0" bIns="0" rtlCol="0" anchor="t"/>
              <a:lstStyle/>
              <a:p>
                <a:pPr algn="ctr" latinLnBrk="1">
                  <a:lnSpc>
                    <a:spcPts val="3100"/>
                  </a:lnSpc>
                </a:pPr>
                <a14:m>
                  <m:oMath xmlns:m="http://schemas.openxmlformats.org/officeDocument/2006/math">
                    <m:f>
                      <m:fPr>
                        <m:ctrlPr>
                          <a:rPr lang="en-US" altLang="zh-CN" b="0" i="1" dirty="0" smtClean="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193</m:t>
                        </m:r>
                      </m:num>
                      <m:den>
                        <m:r>
                          <a:rPr lang="en-US" altLang="zh-CN" b="0" i="0">
                            <a:solidFill>
                              <a:srgbClr val="6565FF"/>
                            </a:solidFill>
                            <a:latin typeface="Cambria Math" pitchFamily="34" charset="0"/>
                            <a:ea typeface="Cambria Math" pitchFamily="34" charset="-122"/>
                            <a:cs typeface="Cambria Math" pitchFamily="34" charset="-120"/>
                          </a:rPr>
                          <m:t>512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dirty="0"/>
              </a:p>
            </p:txBody>
          </p:sp>
        </mc:Choice>
        <mc:Fallback>
          <p:sp>
            <p:nvSpPr>
              <p:cNvPr id="4" name="QB_5_AN.80_1#bcc50e765.blank?vaa=1&amp;vcp=1&amp;vop=1&amp;pid=52c426ea7&amp;color=36,64,97&amp;vpa=10&amp;vtp=1&amp;bbb=1&amp;rh=30.68"/>
              <p:cNvSpPr>
                <a:spLocks noRot="1" noChangeAspect="1" noMove="1" noResize="1" noEditPoints="1" noAdjustHandles="1" noChangeArrowheads="1" noChangeShapeType="1" noTextEdit="1"/>
              </p:cNvSpPr>
              <p:nvPr/>
            </p:nvSpPr>
            <p:spPr>
              <a:xfrm>
                <a:off x="9029446" y="1337778"/>
                <a:ext cx="407988" cy="389636"/>
              </a:xfrm>
              <a:prstGeom prst="rect">
                <a:avLst/>
              </a:prstGeom>
              <a:blipFill>
                <a:blip r:embed="rId3"/>
                <a:stretch>
                  <a:fillRect b="-1562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S.79_1#bcc50e765?vaa=1&amp;vcp=1&amp;vop=1&amp;pid=52c426ea7&amp;color=36,64,97&amp;vtp=1&amp;bbb=1&amp;hb=1"/>
              <p:cNvSpPr/>
              <p:nvPr/>
            </p:nvSpPr>
            <p:spPr>
              <a:xfrm>
                <a:off x="539496" y="1800566"/>
                <a:ext cx="11109960" cy="8382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抛掷10次硬币，正面朝上次数多的情况包括正面朝上6次，7次，8次，9次，10次</a:t>
                </a:r>
                <a:r>
                  <a:rPr lang="en-US" altLang="zh-CN" sz="1800" b="0" i="0">
                    <a:solidFill>
                      <a:srgbClr val="003760"/>
                    </a:solidFill>
                    <a:latin typeface="Times New Roman" pitchFamily="34" charset="0"/>
                    <a:ea typeface="微软雅黑" pitchFamily="34" charset="-122"/>
                    <a:cs typeface="Times New Roman" pitchFamily="34" charset="-120"/>
                  </a:rPr>
                  <a:t>，则所求概率为</a:t>
                </a:r>
              </a:p>
              <a:p>
                <a:pPr latinLnBrk="1">
                  <a:lnSpc>
                    <a:spcPts val="3300"/>
                  </a:lnSpc>
                </a:pP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m:t>
                    </m:r>
                    <m:sSubSup>
                      <m:sSubSupPr>
                        <m:ctrlPr>
                          <a:rPr lang="en-US" altLang="zh-CN"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3760"/>
                            </a:solidFill>
                            <a:latin typeface="Cambria Math" pitchFamily="34" charset="0"/>
                            <a:ea typeface="Cambria Math" pitchFamily="34" charset="-122"/>
                            <a:cs typeface="Cambria Math" pitchFamily="34" charset="-120"/>
                          </a:rPr>
                          <m:t>C</m:t>
                        </m:r>
                      </m:e>
                      <m:sub>
                        <m:r>
                          <a:rPr lang="en-US" altLang="zh-CN" b="0" i="0">
                            <a:solidFill>
                              <a:srgbClr val="003760"/>
                            </a:solidFill>
                            <a:latin typeface="Cambria Math" pitchFamily="34" charset="0"/>
                            <a:ea typeface="Cambria Math" pitchFamily="34" charset="-122"/>
                            <a:cs typeface="Cambria Math" pitchFamily="34" charset="-120"/>
                          </a:rPr>
                          <m:t>10</m:t>
                        </m:r>
                      </m:sub>
                      <m:sup>
                        <m:r>
                          <a:rPr lang="en-US" altLang="zh-CN" b="0" i="0">
                            <a:solidFill>
                              <a:srgbClr val="003760"/>
                            </a:solidFill>
                            <a:latin typeface="Cambria Math" pitchFamily="34" charset="0"/>
                            <a:ea typeface="Cambria Math" pitchFamily="34" charset="-122"/>
                            <a:cs typeface="Cambria Math" pitchFamily="34" charset="-120"/>
                          </a:rPr>
                          <m:t>6</m:t>
                        </m:r>
                      </m:sup>
                    </m:sSubSup>
                    <m:r>
                      <a:rPr lang="en-US" altLang="zh-CN" b="0" i="0" smtClean="0">
                        <a:solidFill>
                          <a:srgbClr val="003760"/>
                        </a:solidFill>
                        <a:latin typeface="Cambria Math" pitchFamily="34" charset="0"/>
                        <a:ea typeface="Cambria Math" pitchFamily="34" charset="-122"/>
                        <a:cs typeface="Cambria Math" pitchFamily="34" charset="-120"/>
                      </a:rPr>
                      <m:t>+</m:t>
                    </m:r>
                    <m:sSubSup>
                      <m:sSubSupPr>
                        <m:ctrlPr>
                          <a:rPr lang="en-US" altLang="zh-CN"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3760"/>
                            </a:solidFill>
                            <a:latin typeface="Cambria Math" pitchFamily="34" charset="0"/>
                            <a:ea typeface="Cambria Math" pitchFamily="34" charset="-122"/>
                            <a:cs typeface="Cambria Math" pitchFamily="34" charset="-120"/>
                          </a:rPr>
                          <m:t>C</m:t>
                        </m:r>
                      </m:e>
                      <m:sub>
                        <m:r>
                          <a:rPr lang="en-US" altLang="zh-CN" b="0" i="0">
                            <a:solidFill>
                              <a:srgbClr val="003760"/>
                            </a:solidFill>
                            <a:latin typeface="Cambria Math" pitchFamily="34" charset="0"/>
                            <a:ea typeface="Cambria Math" pitchFamily="34" charset="-122"/>
                            <a:cs typeface="Cambria Math" pitchFamily="34" charset="-120"/>
                          </a:rPr>
                          <m:t>10</m:t>
                        </m:r>
                      </m:sub>
                      <m:sup>
                        <m:r>
                          <a:rPr lang="en-US" altLang="zh-CN" b="0" i="0">
                            <a:solidFill>
                              <a:srgbClr val="003760"/>
                            </a:solidFill>
                            <a:latin typeface="Cambria Math" pitchFamily="34" charset="0"/>
                            <a:ea typeface="Cambria Math" pitchFamily="34" charset="-122"/>
                            <a:cs typeface="Cambria Math" pitchFamily="34" charset="-120"/>
                          </a:rPr>
                          <m:t>7</m:t>
                        </m:r>
                      </m:sup>
                    </m:sSubSup>
                    <m:r>
                      <a:rPr lang="en-US" altLang="zh-CN" b="0" i="0" smtClean="0">
                        <a:solidFill>
                          <a:srgbClr val="003760"/>
                        </a:solidFill>
                        <a:latin typeface="Cambria Math" pitchFamily="34" charset="0"/>
                        <a:ea typeface="Cambria Math" pitchFamily="34" charset="-122"/>
                        <a:cs typeface="Cambria Math" pitchFamily="34" charset="-120"/>
                      </a:rPr>
                      <m:t>+</m:t>
                    </m:r>
                    <m:sSubSup>
                      <m:sSubSupPr>
                        <m:ctrlPr>
                          <a:rPr lang="en-US" altLang="zh-CN"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3760"/>
                            </a:solidFill>
                            <a:latin typeface="Cambria Math" pitchFamily="34" charset="0"/>
                            <a:ea typeface="Cambria Math" pitchFamily="34" charset="-122"/>
                            <a:cs typeface="Cambria Math" pitchFamily="34" charset="-120"/>
                          </a:rPr>
                          <m:t>C</m:t>
                        </m:r>
                      </m:e>
                      <m:sub>
                        <m:r>
                          <a:rPr lang="en-US" altLang="zh-CN" b="0" i="0">
                            <a:solidFill>
                              <a:srgbClr val="003760"/>
                            </a:solidFill>
                            <a:latin typeface="Cambria Math" pitchFamily="34" charset="0"/>
                            <a:ea typeface="Cambria Math" pitchFamily="34" charset="-122"/>
                            <a:cs typeface="Cambria Math" pitchFamily="34" charset="-120"/>
                          </a:rPr>
                          <m:t>10</m:t>
                        </m:r>
                      </m:sub>
                      <m:sup>
                        <m:r>
                          <a:rPr lang="en-US" altLang="zh-CN" b="0" i="0">
                            <a:solidFill>
                              <a:srgbClr val="003760"/>
                            </a:solidFill>
                            <a:latin typeface="Cambria Math" pitchFamily="34" charset="0"/>
                            <a:ea typeface="Cambria Math" pitchFamily="34" charset="-122"/>
                            <a:cs typeface="Cambria Math" pitchFamily="34" charset="-120"/>
                          </a:rPr>
                          <m:t>8</m:t>
                        </m:r>
                      </m:sup>
                    </m:sSubSup>
                    <m:r>
                      <a:rPr lang="en-US" altLang="zh-CN" b="0" i="0" smtClean="0">
                        <a:solidFill>
                          <a:srgbClr val="003760"/>
                        </a:solidFill>
                        <a:latin typeface="Cambria Math" pitchFamily="34" charset="0"/>
                        <a:ea typeface="Cambria Math" pitchFamily="34" charset="-122"/>
                        <a:cs typeface="Cambria Math" pitchFamily="34" charset="-120"/>
                      </a:rPr>
                      <m:t>+</m:t>
                    </m:r>
                    <m:sSubSup>
                      <m:sSubSupPr>
                        <m:ctrlPr>
                          <a:rPr lang="en-US" altLang="zh-CN"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3760"/>
                            </a:solidFill>
                            <a:latin typeface="Cambria Math" pitchFamily="34" charset="0"/>
                            <a:ea typeface="Cambria Math" pitchFamily="34" charset="-122"/>
                            <a:cs typeface="Cambria Math" pitchFamily="34" charset="-120"/>
                          </a:rPr>
                          <m:t>C</m:t>
                        </m:r>
                      </m:e>
                      <m:sub>
                        <m:r>
                          <a:rPr lang="en-US" altLang="zh-CN" b="0" i="0">
                            <a:solidFill>
                              <a:srgbClr val="003760"/>
                            </a:solidFill>
                            <a:latin typeface="Cambria Math" pitchFamily="34" charset="0"/>
                            <a:ea typeface="Cambria Math" pitchFamily="34" charset="-122"/>
                            <a:cs typeface="Cambria Math" pitchFamily="34" charset="-120"/>
                          </a:rPr>
                          <m:t>10</m:t>
                        </m:r>
                      </m:sub>
                      <m:sup>
                        <m:r>
                          <a:rPr lang="en-US" altLang="zh-CN" b="0" i="0">
                            <a:solidFill>
                              <a:srgbClr val="003760"/>
                            </a:solidFill>
                            <a:latin typeface="Cambria Math" pitchFamily="34" charset="0"/>
                            <a:ea typeface="Cambria Math" pitchFamily="34" charset="-122"/>
                            <a:cs typeface="Cambria Math" pitchFamily="34" charset="-120"/>
                          </a:rPr>
                          <m:t>9</m:t>
                        </m:r>
                      </m:sup>
                    </m:sSubSup>
                    <m:r>
                      <a:rPr lang="en-US" altLang="zh-CN" b="0" i="0" smtClean="0">
                        <a:solidFill>
                          <a:srgbClr val="003760"/>
                        </a:solidFill>
                        <a:latin typeface="Cambria Math" pitchFamily="34" charset="0"/>
                        <a:ea typeface="Cambria Math" pitchFamily="34" charset="-122"/>
                        <a:cs typeface="Cambria Math" pitchFamily="34" charset="-120"/>
                      </a:rPr>
                      <m:t>+</m:t>
                    </m:r>
                    <m:sSubSup>
                      <m:sSubSupPr>
                        <m:ctrlPr>
                          <a:rPr lang="en-US" altLang="zh-CN" b="0" i="1" smtClean="0">
                            <a:solidFill>
                              <a:srgbClr val="00376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3760"/>
                            </a:solidFill>
                            <a:latin typeface="Cambria Math" pitchFamily="34" charset="0"/>
                            <a:ea typeface="Cambria Math" pitchFamily="34" charset="-122"/>
                            <a:cs typeface="Cambria Math" pitchFamily="34" charset="-120"/>
                          </a:rPr>
                          <m:t>C</m:t>
                        </m:r>
                      </m:e>
                      <m:sub>
                        <m:r>
                          <a:rPr lang="en-US" altLang="zh-CN" b="0" i="0">
                            <a:solidFill>
                              <a:srgbClr val="003760"/>
                            </a:solidFill>
                            <a:latin typeface="Cambria Math" pitchFamily="34" charset="0"/>
                            <a:ea typeface="Cambria Math" pitchFamily="34" charset="-122"/>
                            <a:cs typeface="Cambria Math" pitchFamily="34" charset="-120"/>
                          </a:rPr>
                          <m:t>10</m:t>
                        </m:r>
                      </m:sub>
                      <m:sup>
                        <m:r>
                          <a:rPr lang="en-US" altLang="zh-CN" b="0" i="0">
                            <a:solidFill>
                              <a:srgbClr val="003760"/>
                            </a:solidFill>
                            <a:latin typeface="Cambria Math" pitchFamily="34" charset="0"/>
                            <a:ea typeface="Cambria Math" pitchFamily="34" charset="-122"/>
                            <a:cs typeface="Cambria Math" pitchFamily="34" charset="-120"/>
                          </a:rPr>
                          <m:t>10</m:t>
                        </m:r>
                      </m:sup>
                    </m:sSubSup>
                    <m:r>
                      <a:rPr lang="en-US" altLang="zh-CN" b="0" i="0" smtClean="0">
                        <a:solidFill>
                          <a:srgbClr val="003760"/>
                        </a:solidFill>
                        <a:latin typeface="Cambria Math" pitchFamily="34" charset="0"/>
                        <a:ea typeface="Cambria Math" pitchFamily="34" charset="-122"/>
                        <a:cs typeface="Cambria Math" pitchFamily="34" charset="-120"/>
                      </a:rPr>
                      <m:t>)</m:t>
                    </m:r>
                    <m:sSup>
                      <m:sSup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b="0" i="0">
                            <a:solidFill>
                              <a:srgbClr val="003760"/>
                            </a:solidFill>
                            <a:latin typeface="Cambria Math" pitchFamily="34" charset="0"/>
                            <a:ea typeface="Cambria Math" pitchFamily="34" charset="-122"/>
                            <a:cs typeface="Cambria Math" pitchFamily="34" charset="-120"/>
                          </a:rPr>
                          <m:t>(</m:t>
                        </m:r>
                        <m:f>
                          <m:f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m:t>
                            </m:r>
                          </m:num>
                          <m:den>
                            <m:r>
                              <a:rPr lang="en-US" altLang="zh-CN" b="0" i="0">
                                <a:solidFill>
                                  <a:srgbClr val="003760"/>
                                </a:solidFill>
                                <a:latin typeface="Cambria Math" pitchFamily="34" charset="0"/>
                                <a:ea typeface="Cambria Math" pitchFamily="34" charset="-122"/>
                                <a:cs typeface="Cambria Math" pitchFamily="34" charset="-120"/>
                              </a:rPr>
                              <m:t>2</m:t>
                            </m:r>
                          </m:den>
                        </m:f>
                        <m:r>
                          <a:rPr lang="en-US" altLang="zh-CN" b="0" i="0">
                            <a:solidFill>
                              <a:srgbClr val="003760"/>
                            </a:solidFill>
                            <a:latin typeface="Cambria Math" pitchFamily="34" charset="0"/>
                            <a:ea typeface="Cambria Math" pitchFamily="34" charset="-122"/>
                            <a:cs typeface="Cambria Math" pitchFamily="34" charset="-120"/>
                          </a:rPr>
                          <m:t>)</m:t>
                        </m:r>
                      </m:e>
                      <m:sup>
                        <m:r>
                          <a:rPr lang="en-US" altLang="zh-CN" b="0" i="0">
                            <a:solidFill>
                              <a:srgbClr val="003760"/>
                            </a:solidFill>
                            <a:latin typeface="Cambria Math" pitchFamily="34" charset="0"/>
                            <a:ea typeface="Cambria Math" pitchFamily="34" charset="-122"/>
                            <a:cs typeface="Cambria Math" pitchFamily="34" charset="-120"/>
                          </a:rPr>
                          <m:t>10</m:t>
                        </m:r>
                      </m:sup>
                    </m:sSup>
                    <m:r>
                      <a:rPr lang="en-US" altLang="zh-CN" b="0" i="0" smtClean="0">
                        <a:solidFill>
                          <a:srgbClr val="003760"/>
                        </a:solidFill>
                        <a:latin typeface="Cambria Math" pitchFamily="34" charset="0"/>
                        <a:ea typeface="Cambria Math" pitchFamily="34" charset="-122"/>
                        <a:cs typeface="Cambria Math" pitchFamily="34" charset="-120"/>
                      </a:rPr>
                      <m:t>=</m:t>
                    </m:r>
                    <m:f>
                      <m:fPr>
                        <m:ctrlPr>
                          <a:rPr lang="en-US" altLang="zh-CN" b="0" i="1" dirty="0" smtClean="0">
                            <a:solidFill>
                              <a:srgbClr val="003760"/>
                            </a:solidFill>
                            <a:latin typeface="Cambria Math" panose="02040503050406030204" pitchFamily="18" charset="0"/>
                            <a:ea typeface="微软雅黑" pitchFamily="34" charset="-122"/>
                            <a:cs typeface="Times New Roman" pitchFamily="34" charset="-120"/>
                          </a:rPr>
                        </m:ctrlPr>
                      </m:fPr>
                      <m:num>
                        <m:r>
                          <a:rPr lang="en-US" altLang="zh-CN" b="0" i="0">
                            <a:solidFill>
                              <a:srgbClr val="003760"/>
                            </a:solidFill>
                            <a:latin typeface="Cambria Math" pitchFamily="34" charset="0"/>
                            <a:ea typeface="Cambria Math" pitchFamily="34" charset="-122"/>
                            <a:cs typeface="Cambria Math" pitchFamily="34" charset="-120"/>
                          </a:rPr>
                          <m:t>193</m:t>
                        </m:r>
                      </m:num>
                      <m:den>
                        <m:r>
                          <a:rPr lang="en-US" altLang="zh-CN" b="0" i="0">
                            <a:solidFill>
                              <a:srgbClr val="003760"/>
                            </a:solidFill>
                            <a:latin typeface="Cambria Math" pitchFamily="34" charset="0"/>
                            <a:ea typeface="Cambria Math" pitchFamily="34" charset="-122"/>
                            <a:cs typeface="Cambria Math" pitchFamily="34" charset="-120"/>
                          </a:rPr>
                          <m:t>512</m:t>
                        </m:r>
                      </m:den>
                    </m:f>
                    <m:r>
                      <a:rPr lang="en-US" altLang="zh-CN"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dirty="0"/>
              </a:p>
            </p:txBody>
          </p:sp>
        </mc:Choice>
        <mc:Fallback>
          <p:sp>
            <p:nvSpPr>
              <p:cNvPr id="5" name="QB_5_AS.79_1#bcc50e765?vaa=1&amp;vcp=1&amp;vop=1&amp;pid=52c426ea7&amp;color=36,64,97&amp;vtp=1&amp;bbb=1&amp;hb=1"/>
              <p:cNvSpPr>
                <a:spLocks noRot="1" noChangeAspect="1" noMove="1" noResize="1" noEditPoints="1" noAdjustHandles="1" noChangeArrowheads="1" noChangeShapeType="1" noTextEdit="1"/>
              </p:cNvSpPr>
              <p:nvPr/>
            </p:nvSpPr>
            <p:spPr>
              <a:xfrm>
                <a:off x="539496" y="1800566"/>
                <a:ext cx="11109960" cy="838200"/>
              </a:xfrm>
              <a:prstGeom prst="rect">
                <a:avLst/>
              </a:prstGeom>
              <a:blipFill>
                <a:blip r:embed="rId4"/>
                <a:stretch>
                  <a:fillRect l="-1317" b="-652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82_1#f5fe64f48?vaa=1&amp;vcp=1&amp;vop=1&amp;pid=52c426ea7&amp;color=36,64,97&amp;vtp=1&amp;bt=1&amp;bbb=1"/>
              <p:cNvSpPr/>
              <p:nvPr/>
            </p:nvSpPr>
            <p:spPr>
              <a:xfrm>
                <a:off x="539496" y="3351485"/>
                <a:ext cx="11109960" cy="361696"/>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例13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[南京大学强基计划]</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∈{1,3,7,9}</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∈{2,4,6,8}</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为</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𝑎</m:t>
                        </m:r>
                      </m:e>
                      <m:sup>
                        <m:r>
                          <a:rPr lang="en-US" altLang="zh-CN" sz="1800" b="0" i="0">
                            <a:solidFill>
                              <a:srgbClr val="244061"/>
                            </a:solidFill>
                            <a:latin typeface="Cambria Math" pitchFamily="34" charset="0"/>
                            <a:ea typeface="Cambria Math" pitchFamily="34" charset="-122"/>
                            <a:cs typeface="Cambria Math" pitchFamily="34" charset="-120"/>
                          </a:rPr>
                          <m:t>𝑏</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的个位数，则</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𝐸</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𝑋</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i="0">
                    <a:solidFill>
                      <a:srgbClr val="244061"/>
                    </a:solidFill>
                    <a:latin typeface="SimSun" pitchFamily="34" charset="0"/>
                    <a:ea typeface="SimSun" pitchFamily="34" charset="-122"/>
                    <a:cs typeface="SimSun" pitchFamily="34" charset="-120"/>
                  </a:rPr>
                  <a:t>___</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2" name="QB_5_BD.82_1#f5fe64f48?vaa=1&amp;vcp=1&amp;vop=1&amp;pid=52c426ea7&amp;color=36,64,97&amp;vtp=1&amp;bt=1&amp;bbb=1"/>
              <p:cNvSpPr>
                <a:spLocks noRot="1" noChangeAspect="1" noMove="1" noResize="1" noEditPoints="1" noAdjustHandles="1" noChangeArrowheads="1" noChangeShapeType="1" noTextEdit="1"/>
              </p:cNvSpPr>
              <p:nvPr/>
            </p:nvSpPr>
            <p:spPr>
              <a:xfrm>
                <a:off x="539496" y="3351485"/>
                <a:ext cx="11109960" cy="361696"/>
              </a:xfrm>
              <a:prstGeom prst="rect">
                <a:avLst/>
              </a:prstGeom>
              <a:blipFill>
                <a:blip r:embed="rId3"/>
                <a:stretch>
                  <a:fillRect l="-1317" t="-3390" b="-38983"/>
                </a:stretch>
              </a:blipFill>
              <a:ln/>
            </p:spPr>
            <p:txBody>
              <a:bodyPr/>
              <a:lstStyle/>
              <a:p>
                <a:r>
                  <a:rPr lang="zh-CN" altLang="en-US">
                    <a:noFill/>
                  </a:rPr>
                  <a:t> </a:t>
                </a:r>
              </a:p>
            </p:txBody>
          </p:sp>
        </mc:Fallback>
      </mc:AlternateContent>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84_1#f5fe64f48?vaa=1&amp;vcp=1&amp;vop=1&amp;pid=52c426ea7&amp;color=36,64,97&amp;mp=1&amp;vtp=1&amp;bt=1&amp;bbb=1"/>
              <p:cNvSpPr/>
              <p:nvPr/>
            </p:nvSpPr>
            <p:spPr>
              <a:xfrm>
                <a:off x="539496" y="947724"/>
                <a:ext cx="11109960" cy="502920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，个位数为1，有4个；</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，个位数为9；</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=81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，个位数为1；</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=27×27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，个位数为9；</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=8</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=81×81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，个位数为1；</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=7</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=49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，个位数为9；</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=7</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=49×49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，个位数为1；</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=7</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=49×49×49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，个位数为9；</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=7</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=8</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=49×49×49×49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，个位数为1；</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=9</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=81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，个位数为1；</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=9</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=4</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=81×81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，个位数为1；</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=9</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=6</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=81×81×81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，个位数为1；</a:t>
                </a:r>
                <a:endParaRPr lang="en-US" altLang="zh-CN" sz="1800" dirty="0"/>
              </a:p>
              <a:p>
                <a:pPr algn="l" latinLnBrk="1">
                  <a:lnSpc>
                    <a:spcPct val="150000"/>
                  </a:lnSpc>
                </a:pPr>
                <a:endParaRPr lang="en-US" altLang="zh-CN" sz="1800" dirty="0"/>
              </a:p>
            </p:txBody>
          </p:sp>
        </mc:Choice>
        <mc:Fallback>
          <p:sp>
            <p:nvSpPr>
              <p:cNvPr id="2" name="QB_5_AS.84_1#f5fe64f48?vaa=1&amp;vcp=1&amp;vop=1&amp;pid=52c426ea7&amp;color=36,64,97&amp;mp=1&amp;vtp=1&amp;bt=1&amp;bbb=1"/>
              <p:cNvSpPr>
                <a:spLocks noRot="1" noChangeAspect="1" noMove="1" noResize="1" noEditPoints="1" noAdjustHandles="1" noChangeArrowheads="1" noChangeShapeType="1" noTextEdit="1"/>
              </p:cNvSpPr>
              <p:nvPr/>
            </p:nvSpPr>
            <p:spPr>
              <a:xfrm>
                <a:off x="539496" y="947724"/>
                <a:ext cx="11109960" cy="5029200"/>
              </a:xfrm>
              <a:prstGeom prst="rect">
                <a:avLst/>
              </a:prstGeom>
              <a:blipFill>
                <a:blip r:embed="rId3"/>
                <a:stretch>
                  <a:fillRect l="-1317" b="-193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fade">
                                      <p:cBhvr>
                                        <p:cTn id="57" dur="500"/>
                                        <p:tgtEl>
                                          <p:spTgt spid="2">
                                            <p:txEl>
                                              <p:pRg st="9" end="9"/>
                                            </p:txEl>
                                          </p:spTgt>
                                        </p:tgtEl>
                                      </p:cBhvr>
                                    </p:animEffect>
                                    <p:anim calcmode="lin" valueType="num">
                                      <p:cBhvr>
                                        <p:cTn id="58"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59" dur="500" fill="hold"/>
                                        <p:tgtEl>
                                          <p:spTgt spid="2">
                                            <p:txEl>
                                              <p:pRg st="9" end="9"/>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fade">
                                      <p:cBhvr>
                                        <p:cTn id="62" dur="500"/>
                                        <p:tgtEl>
                                          <p:spTgt spid="2">
                                            <p:txEl>
                                              <p:pRg st="10" end="10"/>
                                            </p:txEl>
                                          </p:spTgt>
                                        </p:tgtEl>
                                      </p:cBhvr>
                                    </p:animEffect>
                                    <p:anim calcmode="lin" valueType="num">
                                      <p:cBhvr>
                                        <p:cTn id="63"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4" dur="500" fill="hold"/>
                                        <p:tgtEl>
                                          <p:spTgt spid="2">
                                            <p:txEl>
                                              <p:pRg st="10" end="10"/>
                                            </p:txEl>
                                          </p:spTgt>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
                                            <p:txEl>
                                              <p:pRg st="11" end="11"/>
                                            </p:txEl>
                                          </p:spTgt>
                                        </p:tgtEl>
                                        <p:attrNameLst>
                                          <p:attrName>style.visibility</p:attrName>
                                        </p:attrNameLst>
                                      </p:cBhvr>
                                      <p:to>
                                        <p:strVal val="visible"/>
                                      </p:to>
                                    </p:set>
                                    <p:animEffect transition="in" filter="fade">
                                      <p:cBhvr>
                                        <p:cTn id="67" dur="500"/>
                                        <p:tgtEl>
                                          <p:spTgt spid="2">
                                            <p:txEl>
                                              <p:pRg st="11" end="11"/>
                                            </p:txEl>
                                          </p:spTgt>
                                        </p:tgtEl>
                                      </p:cBhvr>
                                    </p:animEffect>
                                    <p:anim calcmode="lin" valueType="num">
                                      <p:cBhvr>
                                        <p:cTn id="68"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69" dur="500" fill="hold"/>
                                        <p:tgtEl>
                                          <p:spTgt spid="2">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84_1#f5fe64f48?vaa=1&amp;vcp=1&amp;vop=1&amp;pid=52c426ea7&amp;color=36,64,97&amp;mp=1&amp;vtp=1&amp;bt=1&amp;bbb=1">
                <a:extLst>
                  <a:ext uri="{FF2B5EF4-FFF2-40B4-BE49-F238E27FC236}">
                    <a16:creationId xmlns:a16="http://schemas.microsoft.com/office/drawing/2014/main" id="{E42C1EF4-C8F2-5425-94D3-6F916D603803}"/>
                  </a:ext>
                </a:extLst>
              </p:cNvPr>
              <p:cNvSpPr/>
              <p:nvPr/>
            </p:nvSpPr>
            <p:spPr>
              <a:xfrm>
                <a:off x="539496" y="2567112"/>
                <a:ext cx="11109960" cy="1270000"/>
              </a:xfrm>
              <a:prstGeom prst="rect">
                <a:avLst/>
              </a:prstGeom>
              <a:noFill/>
              <a:ln/>
            </p:spPr>
            <p:txBody>
              <a:bodyPr wrap="none" lIns="0" tIns="0" rIns="0" bIns="0" rtlCol="0" anchor="t"/>
              <a:lstStyle/>
              <a:p>
                <a:pPr algn="l"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𝑎</m:t>
                    </m:r>
                    <m:r>
                      <a:rPr lang="en-US" altLang="zh-CN" sz="1800" b="0" i="0">
                        <a:solidFill>
                          <a:srgbClr val="003760"/>
                        </a:solidFill>
                        <a:latin typeface="Cambria Math" pitchFamily="34" charset="0"/>
                        <a:ea typeface="Cambria Math" pitchFamily="34" charset="-122"/>
                        <a:cs typeface="Cambria Math" pitchFamily="34" charset="-120"/>
                      </a:rPr>
                      <m:t>=9</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𝑏</m:t>
                    </m:r>
                    <m:r>
                      <a:rPr lang="en-US" altLang="zh-CN" sz="1800" b="0" i="0">
                        <a:solidFill>
                          <a:srgbClr val="003760"/>
                        </a:solidFill>
                        <a:latin typeface="Cambria Math" pitchFamily="34" charset="0"/>
                        <a:ea typeface="Cambria Math" pitchFamily="34" charset="-122"/>
                        <a:cs typeface="Cambria Math" pitchFamily="34" charset="-120"/>
                      </a:rPr>
                      <m:t>=8</m:t>
                    </m:r>
                  </m:oMath>
                </a14:m>
                <a:r>
                  <a:rPr lang="en-US" altLang="zh-CN" sz="1800" b="0" i="0" dirty="0">
                    <a:solidFill>
                      <a:srgbClr val="003760"/>
                    </a:solidFill>
                    <a:latin typeface="Times New Roman" pitchFamily="34" charset="0"/>
                    <a:ea typeface="微软雅黑" pitchFamily="34" charset="-122"/>
                    <a:cs typeface="Times New Roman" pitchFamily="34" charset="-120"/>
                  </a:rPr>
                  <a:t>时，</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𝑎</m:t>
                        </m:r>
                      </m:e>
                      <m:sup>
                        <m:r>
                          <a:rPr lang="en-US" altLang="zh-CN" sz="1800" b="0" i="0">
                            <a:solidFill>
                              <a:srgbClr val="003760"/>
                            </a:solidFill>
                            <a:latin typeface="Cambria Math" pitchFamily="34" charset="0"/>
                            <a:ea typeface="Cambria Math" pitchFamily="34" charset="-122"/>
                            <a:cs typeface="Cambria Math" pitchFamily="34" charset="-120"/>
                          </a:rPr>
                          <m:t>𝑏</m:t>
                        </m:r>
                      </m:sup>
                    </m:sSup>
                    <m:r>
                      <a:rPr lang="en-US" altLang="zh-CN" sz="1800" b="0" i="0">
                        <a:solidFill>
                          <a:srgbClr val="003760"/>
                        </a:solidFill>
                        <a:latin typeface="Cambria Math" pitchFamily="34" charset="0"/>
                        <a:ea typeface="Cambria Math" pitchFamily="34" charset="-122"/>
                        <a:cs typeface="Cambria Math" pitchFamily="34" charset="-120"/>
                      </a:rPr>
                      <m:t>=81×81×81×81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，个位数为1.</a:t>
                </a:r>
                <a:endParaRPr lang="en-US" altLang="zh-CN" sz="1800" dirty="0"/>
              </a:p>
              <a:p>
                <a:pPr latinLnBrk="1">
                  <a:lnSpc>
                    <a:spcPts val="3400"/>
                  </a:lnSpc>
                </a:pPr>
                <a:r>
                  <a:rPr lang="en-US" altLang="zh-CN" b="0" i="0">
                    <a:solidFill>
                      <a:srgbClr val="003760"/>
                    </a:solidFill>
                    <a:latin typeface="Times New Roman" pitchFamily="34" charset="0"/>
                    <a:ea typeface="微软雅黑" pitchFamily="34" charset="-122"/>
                    <a:cs typeface="Times New Roman" pitchFamily="34" charset="-120"/>
                  </a:rPr>
                  <a:t>综</a:t>
                </a:r>
                <a:r>
                  <a:rPr lang="en-US" altLang="zh-CN" sz="1800" b="0" i="0">
                    <a:solidFill>
                      <a:srgbClr val="003760"/>
                    </a:solidFill>
                    <a:latin typeface="Times New Roman" pitchFamily="34" charset="0"/>
                    <a:ea typeface="微软雅黑" pitchFamily="34" charset="-122"/>
                    <a:cs typeface="Times New Roman" pitchFamily="34" charset="-120"/>
                  </a:rPr>
                  <a:t>上所述</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𝑋</m:t>
                    </m:r>
                  </m:oMath>
                </a14:m>
                <a:r>
                  <a:rPr lang="en-US" altLang="zh-CN" sz="1800" b="0" i="0" dirty="0">
                    <a:solidFill>
                      <a:srgbClr val="003760"/>
                    </a:solidFill>
                    <a:latin typeface="Times New Roman" pitchFamily="34" charset="0"/>
                    <a:ea typeface="微软雅黑" pitchFamily="34" charset="-122"/>
                    <a:cs typeface="Times New Roman" pitchFamily="34" charset="-120"/>
                  </a:rPr>
                  <a:t>可取1，9，且</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𝑋</m:t>
                    </m:r>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12</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𝑋</m:t>
                    </m:r>
                    <m:r>
                      <a:rPr lang="en-US" altLang="zh-CN" sz="1800" b="0" i="0">
                        <a:solidFill>
                          <a:srgbClr val="003760"/>
                        </a:solidFill>
                        <a:latin typeface="Cambria Math" pitchFamily="34" charset="0"/>
                        <a:ea typeface="Cambria Math" pitchFamily="34" charset="-122"/>
                        <a:cs typeface="Cambria Math" pitchFamily="34" charset="-120"/>
                      </a:rPr>
                      <m:t>=9)=</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4</m:t>
                        </m:r>
                      </m:num>
                      <m:den>
                        <m:r>
                          <a:rPr lang="en-US" altLang="zh-CN" sz="1800" b="0" i="0">
                            <a:solidFill>
                              <a:srgbClr val="003760"/>
                            </a:solidFill>
                            <a:latin typeface="Cambria Math" pitchFamily="34" charset="0"/>
                            <a:ea typeface="Cambria Math" pitchFamily="34" charset="-122"/>
                            <a:cs typeface="Cambria Math" pitchFamily="34" charset="-120"/>
                          </a:rPr>
                          <m:t>16</m:t>
                        </m:r>
                      </m:den>
                    </m:f>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所</a:t>
                </a:r>
                <a:r>
                  <a:rPr lang="en-US" altLang="zh-CN" sz="1800" b="0" i="0">
                    <a:solidFill>
                      <a:srgbClr val="003760"/>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𝐸</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𝑋</m:t>
                    </m:r>
                    <m:r>
                      <a:rPr lang="en-US" altLang="zh-CN" sz="1800" b="0" i="0">
                        <a:solidFill>
                          <a:srgbClr val="003760"/>
                        </a:solidFill>
                        <a:latin typeface="Cambria Math" pitchFamily="34" charset="0"/>
                        <a:ea typeface="Cambria Math" pitchFamily="34" charset="-122"/>
                        <a:cs typeface="Cambria Math" pitchFamily="34" charset="-120"/>
                      </a:rPr>
                      <m:t>)=1×</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3</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+9×</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1</m:t>
                        </m:r>
                      </m:num>
                      <m:den>
                        <m:r>
                          <a:rPr lang="en-US" altLang="zh-CN" sz="1800" b="0" i="0">
                            <a:solidFill>
                              <a:srgbClr val="003760"/>
                            </a:solidFill>
                            <a:latin typeface="Cambria Math" pitchFamily="34" charset="0"/>
                            <a:ea typeface="Cambria Math" pitchFamily="34" charset="-122"/>
                            <a:cs typeface="Cambria Math" pitchFamily="34" charset="-120"/>
                          </a:rPr>
                          <m:t>4</m:t>
                        </m:r>
                      </m:den>
                    </m:f>
                    <m:r>
                      <a:rPr lang="en-US" altLang="zh-CN" sz="1800" b="0" i="0">
                        <a:solidFill>
                          <a:srgbClr val="00376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2" name="QB_5_AS.84_1#f5fe64f48?vaa=1&amp;vcp=1&amp;vop=1&amp;pid=52c426ea7&amp;color=36,64,97&amp;mp=1&amp;vtp=1&amp;bt=1&amp;bbb=1">
                <a:extLst>
                  <a:ext uri="{FF2B5EF4-FFF2-40B4-BE49-F238E27FC236}">
                    <a16:creationId xmlns:a16="http://schemas.microsoft.com/office/drawing/2014/main" id="{E42C1EF4-C8F2-5425-94D3-6F916D603803}"/>
                  </a:ext>
                </a:extLst>
              </p:cNvPr>
              <p:cNvSpPr>
                <a:spLocks noRot="1" noChangeAspect="1" noMove="1" noResize="1" noEditPoints="1" noAdjustHandles="1" noChangeArrowheads="1" noChangeShapeType="1" noTextEdit="1"/>
              </p:cNvSpPr>
              <p:nvPr/>
            </p:nvSpPr>
            <p:spPr>
              <a:xfrm>
                <a:off x="539496" y="2567112"/>
                <a:ext cx="11109960" cy="1270000"/>
              </a:xfrm>
              <a:prstGeom prst="rect">
                <a:avLst/>
              </a:prstGeom>
              <a:blipFill>
                <a:blip r:embed="rId2"/>
                <a:stretch>
                  <a:fillRect l="-1317" b="-6731"/>
                </a:stretch>
              </a:blipFill>
              <a:ln/>
            </p:spPr>
            <p:txBody>
              <a:bodyPr/>
              <a:lstStyle/>
              <a:p>
                <a:r>
                  <a:rPr lang="zh-CN" altLang="en-US">
                    <a:noFill/>
                  </a:rPr>
                  <a:t> </a:t>
                </a:r>
              </a:p>
            </p:txBody>
          </p:sp>
        </mc:Fallback>
      </mc:AlternateContent>
      <p:sp>
        <p:nvSpPr>
          <p:cNvPr id="3" name="QB_5_AN.85_1#f5fe64f48?vaa=1&amp;vcp=1&amp;vop=1&amp;pid=52c426ea7&amp;color=36,64,97&amp;vtp=1&amp;bbb=1">
            <a:extLst>
              <a:ext uri="{FF2B5EF4-FFF2-40B4-BE49-F238E27FC236}">
                <a16:creationId xmlns:a16="http://schemas.microsoft.com/office/drawing/2014/main" id="{600C688C-BFA9-E0FD-B932-28240A0B4F19}"/>
              </a:ext>
            </a:extLst>
          </p:cNvPr>
          <p:cNvSpPr/>
          <p:nvPr/>
        </p:nvSpPr>
        <p:spPr>
          <a:xfrm>
            <a:off x="539496" y="3842168"/>
            <a:ext cx="11109960" cy="363665"/>
          </a:xfrm>
          <a:prstGeom prst="rect">
            <a:avLst/>
          </a:prstGeom>
          <a:noFill/>
          <a:ln/>
        </p:spPr>
        <p:txBody>
          <a:bodyPr wrap="none" lIns="0" tIns="0" rIns="0" bIns="0" rtlCol="0" anchor="t"/>
          <a:lstStyle/>
          <a:p>
            <a:pPr algn="l" latinLnBrk="1">
              <a:lnSpc>
                <a:spcPts val="32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800" dirty="0"/>
          </a:p>
        </p:txBody>
      </p:sp>
    </p:spTree>
    <p:extLst>
      <p:ext uri="{BB962C8B-B14F-4D97-AF65-F5344CB8AC3E}">
        <p14:creationId xmlns:p14="http://schemas.microsoft.com/office/powerpoint/2010/main" val="329635673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Effect transition="in" filter="fade">
                                      <p:cBhvr>
                                        <p:cTn id="29" dur="500"/>
                                        <p:tgtEl>
                                          <p:spTgt spid="3">
                                            <p:bg/>
                                          </p:spTgt>
                                        </p:tgtEl>
                                      </p:cBhvr>
                                    </p:animEffect>
                                    <p:anim calcmode="lin" valueType="num">
                                      <p:cBhvr>
                                        <p:cTn id="30" dur="500" fill="hold"/>
                                        <p:tgtEl>
                                          <p:spTgt spid="3">
                                            <p:bg/>
                                          </p:spTgt>
                                        </p:tgtEl>
                                        <p:attrNameLst>
                                          <p:attrName>ppt_x</p:attrName>
                                        </p:attrNameLst>
                                      </p:cBhvr>
                                      <p:tavLst>
                                        <p:tav tm="0">
                                          <p:val>
                                            <p:strVal val="#ppt_x"/>
                                          </p:val>
                                        </p:tav>
                                        <p:tav tm="100000">
                                          <p:val>
                                            <p:strVal val="#ppt_x"/>
                                          </p:val>
                                        </p:tav>
                                      </p:tavLst>
                                    </p:anim>
                                    <p:anim calcmode="lin" valueType="num">
                                      <p:cBhvr>
                                        <p:cTn id="31" dur="500" fill="hold"/>
                                        <p:tgtEl>
                                          <p:spTgt spid="3">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anim calcmode="lin" valueType="num">
                                      <p:cBhvr>
                                        <p:cTn id="3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C_3#f2d2b34a7?vcp=1&amp;pid=25ccd4c4d&amp;color=36,64,97&amp;tib=255,255,255&amp;vtp=1&amp;bt=1" descr="preencoded.png"/>
          <p:cNvPicPr>
            <a:picLocks noChangeAspect="1"/>
          </p:cNvPicPr>
          <p:nvPr/>
        </p:nvPicPr>
        <p:blipFill>
          <a:blip r:embed="rId3"/>
          <a:stretch>
            <a:fillRect/>
          </a:stretch>
        </p:blipFill>
        <p:spPr>
          <a:xfrm>
            <a:off x="557784" y="828000"/>
            <a:ext cx="493776" cy="530352"/>
          </a:xfrm>
          <a:prstGeom prst="rect">
            <a:avLst/>
          </a:prstGeom>
        </p:spPr>
      </p:pic>
      <p:sp>
        <p:nvSpPr>
          <p:cNvPr id="3" name="C_3_BD#f2d2b34a7?vcp=1&amp;pid=25ccd4c4d&amp;color=61,88,159&amp;vtp=1&amp;bbb=1"/>
          <p:cNvSpPr/>
          <p:nvPr/>
        </p:nvSpPr>
        <p:spPr>
          <a:xfrm>
            <a:off x="1188720" y="828000"/>
            <a:ext cx="3236976"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模块融合</a:t>
            </a:r>
            <a:endParaRPr lang="en-US" altLang="zh-CN" sz="2400" dirty="0"/>
          </a:p>
        </p:txBody>
      </p:sp>
      <p:sp>
        <p:nvSpPr>
          <p:cNvPr id="4" name="C_4_BD#f7c46c995?vcp=1&amp;pid=f2d2b34a7&amp;color=101,101,255&amp;vtp=1&amp;bbb=1"/>
          <p:cNvSpPr/>
          <p:nvPr/>
        </p:nvSpPr>
        <p:spPr>
          <a:xfrm>
            <a:off x="539496" y="1354796"/>
            <a:ext cx="11109960" cy="812800"/>
          </a:xfrm>
          <a:prstGeom prst="rect">
            <a:avLst/>
          </a:prstGeom>
          <a:noFill/>
          <a:ln/>
        </p:spPr>
        <p:txBody>
          <a:bodyPr wrap="none" lIns="0" tIns="0" rIns="0" bIns="0" rtlCol="0" anchor="t"/>
          <a:lstStyle/>
          <a:p>
            <a:pPr algn="l" latinLnBrk="1">
              <a:lnSpc>
                <a:spcPts val="3500"/>
              </a:lnSpc>
            </a:pPr>
            <a:r>
              <a:rPr lang="en-US" altLang="zh-CN" sz="2000" b="0" i="0" dirty="0">
                <a:solidFill>
                  <a:srgbClr val="6565FF"/>
                </a:solidFill>
                <a:latin typeface="Times New Roman" pitchFamily="34" charset="0"/>
                <a:ea typeface="微软雅黑" pitchFamily="34" charset="-122"/>
                <a:cs typeface="Times New Roman" pitchFamily="34" charset="-120"/>
              </a:rPr>
              <a:t>一、随机变量及其分布与计数原理的交汇</a:t>
            </a:r>
            <a:endParaRPr lang="en-US" altLang="zh-CN" sz="2000" dirty="0"/>
          </a:p>
        </p:txBody>
      </p:sp>
      <p:sp>
        <p:nvSpPr>
          <p:cNvPr id="5" name="QO_5_BD.1_1#af3842aed?vcp=1&amp;vop=1&amp;pid=f7c46c995&amp;color=36,64,97&amp;vtp=1&amp;bbb=1"/>
          <p:cNvSpPr/>
          <p:nvPr/>
        </p:nvSpPr>
        <p:spPr>
          <a:xfrm>
            <a:off x="539496" y="1811419"/>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由0，1，2，3这四个数组成无重复数字的四位数.</a:t>
            </a:r>
            <a:endParaRPr lang="en-US" altLang="zh-CN" sz="1800" dirty="0"/>
          </a:p>
        </p:txBody>
      </p:sp>
      <p:sp>
        <p:nvSpPr>
          <p:cNvPr id="6" name="QO_6_BD.2_1#b5e5692f8?vcp=1&amp;vop=1&amp;pid=af3842aed&amp;color=36,64,97&amp;vtp=1&amp;bbb=1"/>
          <p:cNvSpPr/>
          <p:nvPr/>
        </p:nvSpPr>
        <p:spPr>
          <a:xfrm>
            <a:off x="539496" y="2182646"/>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求有两个奇数相邻的四位数的个数（结果用数字表示）；</a:t>
            </a:r>
            <a:endParaRPr lang="en-US" altLang="zh-CN" sz="1800" dirty="0"/>
          </a:p>
        </p:txBody>
      </p:sp>
      <mc:AlternateContent xmlns:mc="http://schemas.openxmlformats.org/markup-compatibility/2006">
        <mc:Choice xmlns:a14="http://schemas.microsoft.com/office/drawing/2010/main" Requires="a14">
          <p:sp>
            <p:nvSpPr>
              <p:cNvPr id="7" name="QO_6_AN.3_1#b5e5692f8?vcp=1&amp;vop=1&amp;pid=af3842aed&amp;color=36,64,97&amp;vtp=1&amp;bbb=1"/>
              <p:cNvSpPr/>
              <p:nvPr/>
            </p:nvSpPr>
            <p:spPr>
              <a:xfrm>
                <a:off x="539496" y="2600856"/>
                <a:ext cx="11109960" cy="203073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【解】两个奇数相邻的无重复数字的四位数有如下三种情况：</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①</a:t>
                </a:r>
                <a:r>
                  <a:rPr lang="en-US" altLang="zh-CN" sz="1800" b="0" i="0" dirty="0">
                    <a:solidFill>
                      <a:srgbClr val="6565FF"/>
                    </a:solidFill>
                    <a:latin typeface="Times New Roman" pitchFamily="34" charset="0"/>
                    <a:ea typeface="微软雅黑" pitchFamily="34" charset="-122"/>
                    <a:cs typeface="Times New Roman" pitchFamily="34" charset="-120"/>
                  </a:rPr>
                  <a:t>0在个位上时有</a:t>
                </a:r>
                <a14:m>
                  <m:oMath xmlns:m="http://schemas.openxmlformats.org/officeDocument/2006/math">
                    <m:sSubSup>
                      <m:sSubSupPr>
                        <m:ctrlPr>
                          <a:rPr lang="en-US" altLang="zh-CN" sz="1800" b="0">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A</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A</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（个）四位数，</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②</a:t>
                </a:r>
                <a:r>
                  <a:rPr lang="en-US" altLang="zh-CN" sz="1800" b="0" i="0" dirty="0">
                    <a:solidFill>
                      <a:srgbClr val="6565FF"/>
                    </a:solidFill>
                    <a:latin typeface="Times New Roman" pitchFamily="34" charset="0"/>
                    <a:ea typeface="微软雅黑" pitchFamily="34" charset="-122"/>
                    <a:cs typeface="Times New Roman" pitchFamily="34" charset="-120"/>
                  </a:rPr>
                  <a:t>0在十位上时有</a:t>
                </a:r>
                <a14:m>
                  <m:oMath xmlns:m="http://schemas.openxmlformats.org/officeDocument/2006/math">
                    <m:sSubSup>
                      <m:sSubSupPr>
                        <m:ctrlPr>
                          <a:rPr lang="en-US" altLang="zh-CN" sz="1800" b="0">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A</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（个）四位数，</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③</a:t>
                </a:r>
                <a:r>
                  <a:rPr lang="en-US" altLang="zh-CN" sz="1800" b="0" i="0" dirty="0">
                    <a:solidFill>
                      <a:srgbClr val="6565FF"/>
                    </a:solidFill>
                    <a:latin typeface="Times New Roman" pitchFamily="34" charset="0"/>
                    <a:ea typeface="微软雅黑" pitchFamily="34" charset="-122"/>
                    <a:cs typeface="Times New Roman" pitchFamily="34" charset="-120"/>
                  </a:rPr>
                  <a:t>0在百位上时有</a:t>
                </a:r>
                <a14:m>
                  <m:oMath xmlns:m="http://schemas.openxmlformats.org/officeDocument/2006/math">
                    <m:sSubSup>
                      <m:sSubSupPr>
                        <m:ctrlPr>
                          <a:rPr lang="en-US" altLang="zh-CN" sz="1800" b="0">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A</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（个）四位数，</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以满足条件的四位数的个数为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4+2+2=8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7" name="QO_6_AN.3_1#b5e5692f8?vcp=1&amp;vop=1&amp;pid=af3842aed&amp;color=36,64,97&amp;vtp=1&amp;bbb=1"/>
              <p:cNvSpPr>
                <a:spLocks noRot="1" noChangeAspect="1" noMove="1" noResize="1" noEditPoints="1" noAdjustHandles="1" noChangeArrowheads="1" noChangeShapeType="1" noTextEdit="1"/>
              </p:cNvSpPr>
              <p:nvPr/>
            </p:nvSpPr>
            <p:spPr>
              <a:xfrm>
                <a:off x="539496" y="2600856"/>
                <a:ext cx="11109960" cy="2030730"/>
              </a:xfrm>
              <a:prstGeom prst="rect">
                <a:avLst/>
              </a:prstGeom>
              <a:blipFill>
                <a:blip r:embed="rId4"/>
                <a:stretch>
                  <a:fillRect l="-1317" b="-660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anim calcmode="lin" valueType="num">
                                      <p:cBhvr>
                                        <p:cTn id="8" dur="500" fill="hold"/>
                                        <p:tgtEl>
                                          <p:spTgt spid="7">
                                            <p:bg/>
                                          </p:spTgt>
                                        </p:tgtEl>
                                        <p:attrNameLst>
                                          <p:attrName>ppt_x</p:attrName>
                                        </p:attrNameLst>
                                      </p:cBhvr>
                                      <p:tavLst>
                                        <p:tav tm="0">
                                          <p:val>
                                            <p:strVal val="#ppt_x"/>
                                          </p:val>
                                        </p:tav>
                                        <p:tav tm="100000">
                                          <p:val>
                                            <p:strVal val="#ppt_x"/>
                                          </p:val>
                                        </p:tav>
                                      </p:tavLst>
                                    </p:anim>
                                    <p:anim calcmode="lin" valueType="num">
                                      <p:cBhvr>
                                        <p:cTn id="9" dur="500" fill="hold"/>
                                        <p:tgtEl>
                                          <p:spTgt spid="7">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anim calcmode="lin" valueType="num">
                                      <p:cBhvr>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7">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fade">
                                      <p:cBhvr>
                                        <p:cTn id="17" dur="500"/>
                                        <p:tgtEl>
                                          <p:spTgt spid="7">
                                            <p:txEl>
                                              <p:pRg st="1" end="1"/>
                                            </p:txEl>
                                          </p:spTgt>
                                        </p:tgtEl>
                                      </p:cBhvr>
                                    </p:animEffect>
                                    <p:anim calcmode="lin" valueType="num">
                                      <p:cBhvr>
                                        <p:cTn id="1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7">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Effect transition="in" filter="fade">
                                      <p:cBhvr>
                                        <p:cTn id="22" dur="500"/>
                                        <p:tgtEl>
                                          <p:spTgt spid="7">
                                            <p:txEl>
                                              <p:pRg st="2" end="2"/>
                                            </p:txEl>
                                          </p:spTgt>
                                        </p:tgtEl>
                                      </p:cBhvr>
                                    </p:animEffect>
                                    <p:anim calcmode="lin" valueType="num">
                                      <p:cBhvr>
                                        <p:cTn id="23"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7">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Effect transition="in" filter="fade">
                                      <p:cBhvr>
                                        <p:cTn id="27" dur="500"/>
                                        <p:tgtEl>
                                          <p:spTgt spid="7">
                                            <p:txEl>
                                              <p:pRg st="3" end="3"/>
                                            </p:txEl>
                                          </p:spTgt>
                                        </p:tgtEl>
                                      </p:cBhvr>
                                    </p:animEffect>
                                    <p:anim calcmode="lin" valueType="num">
                                      <p:cBhvr>
                                        <p:cTn id="28"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7">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Effect transition="in" filter="fade">
                                      <p:cBhvr>
                                        <p:cTn id="32" dur="500"/>
                                        <p:tgtEl>
                                          <p:spTgt spid="7">
                                            <p:txEl>
                                              <p:pRg st="4" end="4"/>
                                            </p:txEl>
                                          </p:spTgt>
                                        </p:tgtEl>
                                      </p:cBhvr>
                                    </p:animEffect>
                                    <p:anim calcmode="lin" valueType="num">
                                      <p:cBhvr>
                                        <p:cTn id="3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4_1#f3a1ae74d?vcp=1&amp;vop=1&amp;pid=af3842aed&amp;color=36,64,97&amp;vtp=1&amp;bt=1&amp;bbb=1"/>
              <p:cNvSpPr/>
              <p:nvPr/>
            </p:nvSpPr>
            <p:spPr>
              <a:xfrm>
                <a:off x="539496" y="1347012"/>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记夹在两个奇数之间的偶数个数为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的分布列与期望.</a:t>
                </a:r>
                <a:endParaRPr lang="en-US" altLang="zh-CN" sz="1800" dirty="0"/>
              </a:p>
            </p:txBody>
          </p:sp>
        </mc:Choice>
        <mc:Fallback>
          <p:sp>
            <p:nvSpPr>
              <p:cNvPr id="2" name="QO_6_BD.4_1#f3a1ae74d?vcp=1&amp;vop=1&amp;pid=af3842aed&amp;color=36,64,97&amp;vtp=1&amp;bt=1&amp;bbb=1"/>
              <p:cNvSpPr>
                <a:spLocks noRot="1" noChangeAspect="1" noMove="1" noResize="1" noEditPoints="1" noAdjustHandles="1" noChangeArrowheads="1" noChangeShapeType="1" noTextEdit="1"/>
              </p:cNvSpPr>
              <p:nvPr/>
            </p:nvSpPr>
            <p:spPr>
              <a:xfrm>
                <a:off x="539496" y="1347012"/>
                <a:ext cx="11109960" cy="363665"/>
              </a:xfrm>
              <a:prstGeom prst="rect">
                <a:avLst/>
              </a:prstGeom>
              <a:blipFill>
                <a:blip r:embed="rId3"/>
                <a:stretch>
                  <a:fillRect l="-1317" b="-366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5_1#f3a1ae74d?vcp=1&amp;vop=1&amp;pid=af3842aed&amp;color=36,64,97&amp;vtp=1&amp;bbb=1"/>
              <p:cNvSpPr/>
              <p:nvPr/>
            </p:nvSpPr>
            <p:spPr>
              <a:xfrm>
                <a:off x="539496" y="1720646"/>
                <a:ext cx="11109960" cy="222123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【解】由题意知夹在两个奇数之间的偶数个数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的可能取值分别为0，1，2，</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8</m:t>
                        </m:r>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A</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3</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6</m:t>
                        </m:r>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A</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3</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A</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3</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的分布列为</a:t>
                </a:r>
                <a:endParaRPr lang="en-US" altLang="zh-CN" sz="1800" dirty="0"/>
              </a:p>
            </p:txBody>
          </p:sp>
        </mc:Choice>
        <mc:Fallback>
          <p:sp>
            <p:nvSpPr>
              <p:cNvPr id="3" name="QO_6_AN.5_1#f3a1ae74d?vcp=1&amp;vop=1&amp;pid=af3842aed&amp;color=36,64,97&amp;vtp=1&amp;bbb=1"/>
              <p:cNvSpPr>
                <a:spLocks noRot="1" noChangeAspect="1" noMove="1" noResize="1" noEditPoints="1" noAdjustHandles="1" noChangeArrowheads="1" noChangeShapeType="1" noTextEdit="1"/>
              </p:cNvSpPr>
              <p:nvPr/>
            </p:nvSpPr>
            <p:spPr>
              <a:xfrm>
                <a:off x="539496" y="1720646"/>
                <a:ext cx="11109960" cy="2221230"/>
              </a:xfrm>
              <a:prstGeom prst="rect">
                <a:avLst/>
              </a:prstGeom>
              <a:blipFill>
                <a:blip r:embed="rId4"/>
                <a:stretch>
                  <a:fillRect l="-1317" b="-630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6" name="QO_6_AN.5_2#f3a1ae74d?colgroup=6,13,13,13&amp;vcp=1&amp;vop=1&amp;pid=af3842aed&amp;color=36,64,97&amp;vtp=1&amp;bbb=1"/>
              <p:cNvGraphicFramePr>
                <a:graphicFrameLocks noGrp="1"/>
              </p:cNvGraphicFramePr>
              <p:nvPr>
                <p:extLst>
                  <p:ext uri="{D42A27DB-BD31-4B8C-83A1-F6EECF244321}">
                    <p14:modId xmlns:p14="http://schemas.microsoft.com/office/powerpoint/2010/main" val="3812456989"/>
                  </p:ext>
                </p:extLst>
              </p:nvPr>
            </p:nvGraphicFramePr>
            <p:xfrm>
              <a:off x="539496" y="4070146"/>
              <a:ext cx="11073384" cy="930339"/>
            </p:xfrm>
            <a:graphic>
              <a:graphicData uri="http://schemas.openxmlformats.org/drawingml/2006/table">
                <a:tbl>
                  <a:tblPr/>
                  <a:tblGrid>
                    <a:gridCol w="1527048">
                      <a:extLst>
                        <a:ext uri="{9D8B030D-6E8A-4147-A177-3AD203B41FA5}">
                          <a16:colId xmlns:a16="http://schemas.microsoft.com/office/drawing/2014/main" val="20000"/>
                        </a:ext>
                      </a:extLst>
                    </a:gridCol>
                    <a:gridCol w="3182112">
                      <a:extLst>
                        <a:ext uri="{9D8B030D-6E8A-4147-A177-3AD203B41FA5}">
                          <a16:colId xmlns:a16="http://schemas.microsoft.com/office/drawing/2014/main" val="20001"/>
                        </a:ext>
                      </a:extLst>
                    </a:gridCol>
                    <a:gridCol w="3182112">
                      <a:extLst>
                        <a:ext uri="{9D8B030D-6E8A-4147-A177-3AD203B41FA5}">
                          <a16:colId xmlns:a16="http://schemas.microsoft.com/office/drawing/2014/main" val="20002"/>
                        </a:ext>
                      </a:extLst>
                    </a:gridCol>
                    <a:gridCol w="3182112">
                      <a:extLst>
                        <a:ext uri="{9D8B030D-6E8A-4147-A177-3AD203B41FA5}">
                          <a16:colId xmlns:a16="http://schemas.microsoft.com/office/drawing/2014/main" val="20003"/>
                        </a:ext>
                      </a:extLst>
                    </a:gridCol>
                  </a:tblGrid>
                  <a:tr h="389827">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0512">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4</m:t>
                                  </m:r>
                                </m:num>
                                <m:den>
                                  <m:r>
                                    <a:rPr lang="en-US" altLang="zh-CN" sz="1800" b="0" i="0" spc="-10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2</m:t>
                                  </m:r>
                                </m:num>
                                <m:den>
                                  <m:r>
                                    <a:rPr lang="en-US" altLang="zh-CN" sz="1800" b="0" i="0" spc="-10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6" name="QO_6_AN.5_2#f3a1ae74d?colgroup=6,13,13,13&amp;vcp=1&amp;vop=1&amp;pid=af3842aed&amp;color=36,64,97&amp;vtp=1&amp;bbb=1"/>
              <p:cNvGraphicFramePr>
                <a:graphicFrameLocks noGrp="1"/>
              </p:cNvGraphicFramePr>
              <p:nvPr>
                <p:extLst>
                  <p:ext uri="{D42A27DB-BD31-4B8C-83A1-F6EECF244321}">
                    <p14:modId xmlns:p14="http://schemas.microsoft.com/office/powerpoint/2010/main" val="3812456989"/>
                  </p:ext>
                </p:extLst>
              </p:nvPr>
            </p:nvGraphicFramePr>
            <p:xfrm>
              <a:off x="539496" y="4070146"/>
              <a:ext cx="11073384" cy="930339"/>
            </p:xfrm>
            <a:graphic>
              <a:graphicData uri="http://schemas.openxmlformats.org/drawingml/2006/table">
                <a:tbl>
                  <a:tblPr/>
                  <a:tblGrid>
                    <a:gridCol w="1527048">
                      <a:extLst>
                        <a:ext uri="{9D8B030D-6E8A-4147-A177-3AD203B41FA5}">
                          <a16:colId xmlns:a16="http://schemas.microsoft.com/office/drawing/2014/main" val="20000"/>
                        </a:ext>
                      </a:extLst>
                    </a:gridCol>
                    <a:gridCol w="3182112">
                      <a:extLst>
                        <a:ext uri="{9D8B030D-6E8A-4147-A177-3AD203B41FA5}">
                          <a16:colId xmlns:a16="http://schemas.microsoft.com/office/drawing/2014/main" val="20001"/>
                        </a:ext>
                      </a:extLst>
                    </a:gridCol>
                    <a:gridCol w="3182112">
                      <a:extLst>
                        <a:ext uri="{9D8B030D-6E8A-4147-A177-3AD203B41FA5}">
                          <a16:colId xmlns:a16="http://schemas.microsoft.com/office/drawing/2014/main" val="20002"/>
                        </a:ext>
                      </a:extLst>
                    </a:gridCol>
                    <a:gridCol w="3182112">
                      <a:extLst>
                        <a:ext uri="{9D8B030D-6E8A-4147-A177-3AD203B41FA5}">
                          <a16:colId xmlns:a16="http://schemas.microsoft.com/office/drawing/2014/main" val="20003"/>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398" t="-1538" r="-624701" b="-141538"/>
                          </a:stretch>
                        </a:blipFill>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0512">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398" t="-74157" r="-624701" b="-3371"/>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48276" t="-74157" r="-200383" b="-3371"/>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148276" t="-74157" r="-100383" b="-3371"/>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248276" t="-74157" r="-383" b="-3371"/>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5" name="QO_6_AN.5_3#f3a1ae74d?vcp=1&amp;vop=1&amp;pid=af3842aed&amp;color=36,64,97&amp;vtp=1&amp;bbb=1"/>
              <p:cNvSpPr/>
              <p:nvPr/>
            </p:nvSpPr>
            <p:spPr>
              <a:xfrm>
                <a:off x="539496" y="5136946"/>
                <a:ext cx="11109960" cy="525971"/>
              </a:xfrm>
              <a:prstGeom prst="rect">
                <a:avLst/>
              </a:prstGeom>
              <a:noFill/>
              <a:ln/>
            </p:spPr>
            <p:txBody>
              <a:bodyPr wrap="none" lIns="0" tIns="0" rIns="0" bIns="0" rtlCol="0" anchor="t"/>
              <a:lstStyle/>
              <a:p>
                <a:pPr algn="l" latinLnBrk="1">
                  <a:lnSpc>
                    <a:spcPts val="4500"/>
                  </a:lnSpc>
                </a:pPr>
                <a:r>
                  <a:rPr lang="en-US" altLang="zh-CN" sz="1800" b="0" i="0" dirty="0">
                    <a:solidFill>
                      <a:srgbClr val="6565FF"/>
                    </a:solidFill>
                    <a:latin typeface="Times New Roman" pitchFamily="34" charset="0"/>
                    <a:ea typeface="微软雅黑" pitchFamily="34" charset="-122"/>
                    <a:cs typeface="Times New Roman" pitchFamily="34" charset="-120"/>
                  </a:rPr>
                  <a:t>期望</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9</m:t>
                        </m:r>
                      </m:den>
                    </m:f>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9</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7</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5" name="QO_6_AN.5_3#f3a1ae74d?vcp=1&amp;vop=1&amp;pid=af3842aed&amp;color=36,64,97&amp;vtp=1&amp;bbb=1"/>
              <p:cNvSpPr>
                <a:spLocks noRot="1" noChangeAspect="1" noMove="1" noResize="1" noEditPoints="1" noAdjustHandles="1" noChangeArrowheads="1" noChangeShapeType="1" noTextEdit="1"/>
              </p:cNvSpPr>
              <p:nvPr/>
            </p:nvSpPr>
            <p:spPr>
              <a:xfrm>
                <a:off x="539496" y="5136946"/>
                <a:ext cx="11109960" cy="525971"/>
              </a:xfrm>
              <a:prstGeom prst="rect">
                <a:avLst/>
              </a:prstGeom>
              <a:blipFill>
                <a:blip r:embed="rId6"/>
                <a:stretch>
                  <a:fillRect l="-1317" b="-1511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anim calcmode="lin" valueType="num">
                                      <p:cBhvr>
                                        <p:cTn id="38" dur="500" fill="hold"/>
                                        <p:tgtEl>
                                          <p:spTgt spid="6"/>
                                        </p:tgtEl>
                                        <p:attrNameLst>
                                          <p:attrName>ppt_x</p:attrName>
                                        </p:attrNameLst>
                                      </p:cBhvr>
                                      <p:tavLst>
                                        <p:tav tm="0">
                                          <p:val>
                                            <p:strVal val="#ppt_x"/>
                                          </p:val>
                                        </p:tav>
                                        <p:tav tm="100000">
                                          <p:val>
                                            <p:strVal val="#ppt_x"/>
                                          </p:val>
                                        </p:tav>
                                      </p:tavLst>
                                    </p:anim>
                                    <p:anim calcmode="lin" valueType="num">
                                      <p:cBhvr>
                                        <p:cTn id="39" dur="500" fill="hold"/>
                                        <p:tgtEl>
                                          <p:spTgt spid="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bg/>
                                          </p:spTgt>
                                        </p:tgtEl>
                                        <p:attrNameLst>
                                          <p:attrName>style.visibility</p:attrName>
                                        </p:attrNameLst>
                                      </p:cBhvr>
                                      <p:to>
                                        <p:strVal val="visible"/>
                                      </p:to>
                                    </p:set>
                                    <p:animEffect transition="in" filter="fade">
                                      <p:cBhvr>
                                        <p:cTn id="42" dur="500"/>
                                        <p:tgtEl>
                                          <p:spTgt spid="5">
                                            <p:bg/>
                                          </p:spTgt>
                                        </p:tgtEl>
                                      </p:cBhvr>
                                    </p:animEffect>
                                    <p:anim calcmode="lin" valueType="num">
                                      <p:cBhvr>
                                        <p:cTn id="43" dur="500" fill="hold"/>
                                        <p:tgtEl>
                                          <p:spTgt spid="5">
                                            <p:bg/>
                                          </p:spTgt>
                                        </p:tgtEl>
                                        <p:attrNameLst>
                                          <p:attrName>ppt_x</p:attrName>
                                        </p:attrNameLst>
                                      </p:cBhvr>
                                      <p:tavLst>
                                        <p:tav tm="0">
                                          <p:val>
                                            <p:strVal val="#ppt_x"/>
                                          </p:val>
                                        </p:tav>
                                        <p:tav tm="100000">
                                          <p:val>
                                            <p:strVal val="#ppt_x"/>
                                          </p:val>
                                        </p:tav>
                                      </p:tavLst>
                                    </p:anim>
                                    <p:anim calcmode="lin" valueType="num">
                                      <p:cBhvr>
                                        <p:cTn id="44" dur="500" fill="hold"/>
                                        <p:tgtEl>
                                          <p:spTgt spid="5">
                                            <p:bg/>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5">
                                            <p:txEl>
                                              <p:pRg st="0" end="0"/>
                                            </p:txEl>
                                          </p:spTgt>
                                        </p:tgtEl>
                                        <p:attrNameLst>
                                          <p:attrName>style.visibility</p:attrName>
                                        </p:attrNameLst>
                                      </p:cBhvr>
                                      <p:to>
                                        <p:strVal val="visible"/>
                                      </p:to>
                                    </p:set>
                                    <p:animEffect transition="in" filter="fade">
                                      <p:cBhvr>
                                        <p:cTn id="47" dur="500"/>
                                        <p:tgtEl>
                                          <p:spTgt spid="5">
                                            <p:txEl>
                                              <p:pRg st="0" end="0"/>
                                            </p:txEl>
                                          </p:spTgt>
                                        </p:tgtEl>
                                      </p:cBhvr>
                                    </p:animEffect>
                                    <p:anim calcmode="lin" valueType="num">
                                      <p:cBhvr>
                                        <p:cTn id="4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49"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C_4_BD#2a9785adf?vcp=1&amp;pid=f2d2b34a7&amp;color=101,101,255&amp;vtp=1&amp;bt=1&amp;bbb=1"/>
          <p:cNvSpPr/>
          <p:nvPr/>
        </p:nvSpPr>
        <p:spPr>
          <a:xfrm>
            <a:off x="539496" y="828000"/>
            <a:ext cx="11109960" cy="812800"/>
          </a:xfrm>
          <a:prstGeom prst="rect">
            <a:avLst/>
          </a:prstGeom>
          <a:noFill/>
          <a:ln/>
        </p:spPr>
        <p:txBody>
          <a:bodyPr wrap="none" lIns="0" tIns="0" rIns="0" bIns="0" rtlCol="0" anchor="t"/>
          <a:lstStyle/>
          <a:p>
            <a:pPr algn="l" latinLnBrk="1">
              <a:lnSpc>
                <a:spcPts val="3500"/>
              </a:lnSpc>
            </a:pPr>
            <a:r>
              <a:rPr lang="en-US" altLang="zh-CN" sz="2000" b="0" i="0" dirty="0">
                <a:solidFill>
                  <a:srgbClr val="6565FF"/>
                </a:solidFill>
                <a:latin typeface="Times New Roman" pitchFamily="34" charset="0"/>
                <a:ea typeface="微软雅黑" pitchFamily="34" charset="-122"/>
                <a:cs typeface="Times New Roman" pitchFamily="34" charset="-120"/>
              </a:rPr>
              <a:t>二、随机变量及其分布与复数的交汇</a:t>
            </a:r>
            <a:endParaRPr lang="en-US" altLang="zh-CN" sz="2000" dirty="0"/>
          </a:p>
        </p:txBody>
      </p:sp>
      <mc:AlternateContent xmlns:mc="http://schemas.openxmlformats.org/markup-compatibility/2006">
        <mc:Choice xmlns:a14="http://schemas.microsoft.com/office/drawing/2010/main" Requires="a14">
          <p:sp>
            <p:nvSpPr>
              <p:cNvPr id="3" name="QO_5_BD.6_1#4fc6a7a95?vcp=1&amp;vop=1&amp;pid=2a9785adf&amp;color=36,64,97&amp;vtp=1&amp;bbb=1&amp;hb=1"/>
              <p:cNvSpPr/>
              <p:nvPr/>
            </p:nvSpPr>
            <p:spPr>
              <a:xfrm>
                <a:off x="539496" y="1272944"/>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记复数的一个构造为：从数集</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m:t>
                    </m:r>
                  </m:oMath>
                </a14:m>
                <a:r>
                  <a:rPr lang="en-US" altLang="zh-CN" sz="1800" b="0" i="0" dirty="0">
                    <a:solidFill>
                      <a:srgbClr val="244061"/>
                    </a:solidFill>
                    <a:latin typeface="Times New Roman" pitchFamily="34" charset="0"/>
                    <a:ea typeface="微软雅黑" pitchFamily="34" charset="-122"/>
                    <a:cs typeface="Times New Roman" pitchFamily="34" charset="-120"/>
                  </a:rPr>
                  <a:t>，1，</a:t>
                </a:r>
                <a14:m>
                  <m:oMath xmlns:m="http://schemas.openxmlformats.org/officeDocument/2006/math">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3</m:t>
                        </m:r>
                      </m:e>
                    </m:rad>
                  </m:oMath>
                </a14:m>
                <a:r>
                  <a:rPr lang="en-US" altLang="zh-CN" sz="1800" b="0" i="0" dirty="0">
                    <a:solidFill>
                      <a:srgbClr val="244061"/>
                    </a:solidFill>
                    <a:latin typeface="Times New Roman" pitchFamily="34" charset="0"/>
                    <a:ea typeface="微软雅黑" pitchFamily="34" charset="-122"/>
                    <a:cs typeface="Times New Roman" pitchFamily="34" charset="-120"/>
                  </a:rPr>
                  <a:t>}中随机取出2个不同的数分别作为复数的实部和虚部.重复</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次这样</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的构造</a:t>
                </a:r>
                <a:r>
                  <a:rPr lang="en-US" altLang="zh-CN" sz="1800" b="0" i="0" dirty="0">
                    <a:solidFill>
                      <a:srgbClr val="244061"/>
                    </a:solidFill>
                    <a:latin typeface="Times New Roman" pitchFamily="34" charset="0"/>
                    <a:ea typeface="微软雅黑" pitchFamily="34" charset="-122"/>
                    <a:cs typeface="Times New Roman" pitchFamily="34" charset="-120"/>
                  </a:rPr>
                  <a:t>，可得到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800" b="0" i="0" dirty="0">
                    <a:solidFill>
                      <a:srgbClr val="244061"/>
                    </a:solidFill>
                    <a:latin typeface="Times New Roman" pitchFamily="34" charset="0"/>
                    <a:ea typeface="微软雅黑" pitchFamily="34" charset="-122"/>
                    <a:cs typeface="Times New Roman" pitchFamily="34" charset="-120"/>
                  </a:rPr>
                  <a:t>个复数，将它们的乘积记为</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𝑧</m:t>
                        </m:r>
                      </m:e>
                      <m:sub>
                        <m:r>
                          <a:rPr lang="en-US" altLang="zh-CN" sz="1800" b="0" i="0">
                            <a:solidFill>
                              <a:srgbClr val="244061"/>
                            </a:solidFill>
                            <a:latin typeface="Cambria Math" pitchFamily="34" charset="0"/>
                            <a:ea typeface="Cambria Math" pitchFamily="34" charset="-122"/>
                            <a:cs typeface="Cambria Math" pitchFamily="34" charset="-120"/>
                          </a:rPr>
                          <m:t>𝑛</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已知复数具有运算性质：</a:t>
                </a:r>
              </a:p>
              <a:p>
                <a:pPr latinLnBrk="1">
                  <a:lnSpc>
                    <a:spcPts val="31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𝑎</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𝑏</m:t>
                    </m:r>
                    <m:r>
                      <m:rPr>
                        <m:sty m:val="p"/>
                      </m:rPr>
                      <a:rPr lang="en-US" altLang="zh-CN" b="0" i="0">
                        <a:solidFill>
                          <a:srgbClr val="244061"/>
                        </a:solidFill>
                        <a:latin typeface="Cambria Math" pitchFamily="34" charset="0"/>
                        <a:ea typeface="Cambria Math" pitchFamily="34" charset="-122"/>
                        <a:cs typeface="Cambria Math" pitchFamily="34" charset="-120"/>
                      </a:rPr>
                      <m:t>i</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𝑐</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𝑑</m:t>
                    </m:r>
                    <m:r>
                      <m:rPr>
                        <m:sty m:val="p"/>
                      </m:rPr>
                      <a:rPr lang="en-US" altLang="zh-CN" b="0" i="0">
                        <a:solidFill>
                          <a:srgbClr val="244061"/>
                        </a:solidFill>
                        <a:latin typeface="Cambria Math" pitchFamily="34" charset="0"/>
                        <a:ea typeface="Cambria Math" pitchFamily="34" charset="-122"/>
                        <a:cs typeface="Cambria Math" pitchFamily="34" charset="-120"/>
                      </a:rPr>
                      <m:t>i</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𝑎</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𝑏</m:t>
                    </m:r>
                    <m:r>
                      <m:rPr>
                        <m:sty m:val="p"/>
                      </m:rPr>
                      <a:rPr lang="en-US" altLang="zh-CN" b="0" i="0">
                        <a:solidFill>
                          <a:srgbClr val="244061"/>
                        </a:solidFill>
                        <a:latin typeface="Cambria Math" pitchFamily="34" charset="0"/>
                        <a:ea typeface="Cambria Math" pitchFamily="34" charset="-122"/>
                        <a:cs typeface="Cambria Math" pitchFamily="34" charset="-120"/>
                      </a:rPr>
                      <m:t>i</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𝑐</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𝑑</m:t>
                    </m:r>
                    <m:r>
                      <m:rPr>
                        <m:sty m:val="p"/>
                      </m:rPr>
                      <a:rPr lang="en-US" altLang="zh-CN" b="0" i="0">
                        <a:solidFill>
                          <a:srgbClr val="244061"/>
                        </a:solidFill>
                        <a:latin typeface="Cambria Math" pitchFamily="34" charset="0"/>
                        <a:ea typeface="Cambria Math" pitchFamily="34" charset="-122"/>
                        <a:cs typeface="Cambria Math" pitchFamily="34" charset="-120"/>
                      </a:rPr>
                      <m:t>i</m:t>
                    </m:r>
                    <m:r>
                      <a:rPr lang="en-US" altLang="zh-CN" b="0" i="0">
                        <a:solidFill>
                          <a:srgbClr val="244061"/>
                        </a:solidFill>
                        <a:latin typeface="Cambria Math" pitchFamily="34" charset="0"/>
                        <a:ea typeface="Cambria Math" pitchFamily="34" charset="-122"/>
                        <a:cs typeface="Cambria Math" pitchFamily="34" charset="-120"/>
                      </a:rPr>
                      <m:t>)|</m:t>
                    </m:r>
                  </m:oMath>
                </a14:m>
                <a:r>
                  <a:rPr lang="en-US" altLang="zh-CN" b="0" i="0" dirty="0">
                    <a:solidFill>
                      <a:srgbClr val="244061"/>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𝑎</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𝑏</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𝑐</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𝑑</m:t>
                    </m:r>
                    <m:r>
                      <a:rPr lang="en-US" altLang="zh-CN" b="0" i="0">
                        <a:solidFill>
                          <a:srgbClr val="244061"/>
                        </a:solidFill>
                        <a:latin typeface="Cambria Math" pitchFamily="34" charset="0"/>
                        <a:ea typeface="Cambria Math" pitchFamily="34" charset="-122"/>
                        <a:cs typeface="Cambria Math" pitchFamily="34" charset="-120"/>
                      </a:rPr>
                      <m:t>∈</m:t>
                    </m:r>
                    <m:r>
                      <a:rPr lang="en-US" altLang="zh-CN" b="1" i="0">
                        <a:solidFill>
                          <a:srgbClr val="244061"/>
                        </a:solidFill>
                        <a:latin typeface="Cambria Math" pitchFamily="34" charset="0"/>
                        <a:ea typeface="Cambria Math" pitchFamily="34" charset="-122"/>
                        <a:cs typeface="Cambria Math" pitchFamily="34" charset="-120"/>
                      </a:rPr>
                      <m:t>𝐑</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b="0" i="0">
                        <a:solidFill>
                          <a:srgbClr val="244061"/>
                        </a:solidFill>
                        <a:latin typeface="Cambria Math" pitchFamily="34" charset="0"/>
                        <a:ea typeface="Cambria Math" pitchFamily="34" charset="-122"/>
                        <a:cs typeface="Cambria Math" pitchFamily="34" charset="-120"/>
                      </a:rPr>
                      <m:t>i</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为虚数单位.</a:t>
                </a:r>
                <a:endParaRPr lang="en-US" altLang="zh-CN" dirty="0"/>
              </a:p>
            </p:txBody>
          </p:sp>
        </mc:Choice>
        <mc:Fallback>
          <p:sp>
            <p:nvSpPr>
              <p:cNvPr id="3" name="QO_5_BD.6_1#4fc6a7a95?vcp=1&amp;vop=1&amp;pid=2a9785adf&amp;color=36,64,97&amp;vtp=1&amp;bbb=1&amp;hb=1"/>
              <p:cNvSpPr>
                <a:spLocks noRot="1" noChangeAspect="1" noMove="1" noResize="1" noEditPoints="1" noAdjustHandles="1" noChangeArrowheads="1" noChangeShapeType="1" noTextEdit="1"/>
              </p:cNvSpPr>
              <p:nvPr/>
            </p:nvSpPr>
            <p:spPr>
              <a:xfrm>
                <a:off x="539496" y="1272944"/>
                <a:ext cx="11109960" cy="1192340"/>
              </a:xfrm>
              <a:prstGeom prst="rect">
                <a:avLst/>
              </a:prstGeom>
              <a:blipFill>
                <a:blip r:embed="rId3"/>
                <a:stretch>
                  <a:fillRect l="-1317" r="-1153" b="-11795"/>
                </a:stretch>
              </a:blipFill>
              <a:ln/>
            </p:spPr>
            <p:txBody>
              <a:bodyPr/>
              <a:lstStyle/>
              <a:p>
                <a:r>
                  <a:rPr lang="zh-CN" altLang="en-US">
                    <a:noFill/>
                  </a:rPr>
                  <a:t> </a:t>
                </a:r>
              </a:p>
            </p:txBody>
          </p:sp>
        </mc:Fallback>
      </mc:AlternateContent>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7_1#7c087b131?vcp=1&amp;vop=1&amp;pid=4fc6a7a95&amp;color=36,64,97&amp;mp=1&amp;vtp=1&amp;bt=1&amp;bbb=1"/>
              <p:cNvSpPr/>
              <p:nvPr/>
            </p:nvSpPr>
            <p:spPr>
              <a:xfrm>
                <a:off x="539496" y="1850821"/>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时，记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𝑧</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的取值为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的分布列；</a:t>
                </a:r>
                <a:endParaRPr lang="en-US" altLang="zh-CN" sz="1800" dirty="0"/>
              </a:p>
            </p:txBody>
          </p:sp>
        </mc:Choice>
        <mc:Fallback>
          <p:sp>
            <p:nvSpPr>
              <p:cNvPr id="2" name="QO_6_BD.7_1#7c087b131?vcp=1&amp;vop=1&amp;pid=4fc6a7a95&amp;color=36,64,97&amp;mp=1&amp;vtp=1&amp;bt=1&amp;bbb=1"/>
              <p:cNvSpPr>
                <a:spLocks noRot="1" noChangeAspect="1" noMove="1" noResize="1" noEditPoints="1" noAdjustHandles="1" noChangeArrowheads="1" noChangeShapeType="1" noTextEdit="1"/>
              </p:cNvSpPr>
              <p:nvPr/>
            </p:nvSpPr>
            <p:spPr>
              <a:xfrm>
                <a:off x="539496" y="1850821"/>
                <a:ext cx="11109960" cy="363665"/>
              </a:xfrm>
              <a:prstGeom prst="rect">
                <a:avLst/>
              </a:prstGeom>
              <a:blipFill>
                <a:blip r:embed="rId3"/>
                <a:stretch>
                  <a:fillRect l="-1317"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8_1#7c087b131?vcp=1&amp;vop=1&amp;pid=4fc6a7a95&amp;color=36,64,97&amp;vtp=1&amp;bbb=1"/>
              <p:cNvSpPr/>
              <p:nvPr/>
            </p:nvSpPr>
            <p:spPr>
              <a:xfrm>
                <a:off x="539496" y="2224455"/>
                <a:ext cx="11109960" cy="2971800"/>
              </a:xfrm>
              <a:prstGeom prst="rect">
                <a:avLst/>
              </a:prstGeom>
              <a:noFill/>
              <a:ln/>
            </p:spPr>
            <p:txBody>
              <a:bodyPr wrap="none" lIns="0" tIns="0" rIns="0" bIns="0" rtlCol="0" anchor="t"/>
              <a:lstStyle/>
              <a:p>
                <a:pPr algn="l" latinLnBrk="1">
                  <a:lnSpc>
                    <a:spcPts val="3600"/>
                  </a:lnSpc>
                </a:pPr>
                <a:r>
                  <a:rPr lang="en-US" altLang="zh-CN" sz="1800" b="0" i="0" dirty="0">
                    <a:solidFill>
                      <a:srgbClr val="6565FF"/>
                    </a:solidFill>
                    <a:latin typeface="Times New Roman" pitchFamily="34" charset="0"/>
                    <a:ea typeface="微软雅黑" pitchFamily="34" charset="-122"/>
                    <a:cs typeface="Times New Roman" pitchFamily="34" charset="-120"/>
                  </a:rPr>
                  <a:t>【解】由题意可知，可构成的复数分别为1，</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i</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m:rPr>
                        <m:sty m:val="p"/>
                      </m:rPr>
                      <a:rPr lang="en-US" altLang="zh-CN" sz="1800" b="0" i="0">
                        <a:solidFill>
                          <a:srgbClr val="6565FF"/>
                        </a:solidFill>
                        <a:latin typeface="Cambria Math" pitchFamily="34" charset="0"/>
                        <a:ea typeface="Cambria Math" pitchFamily="34" charset="-122"/>
                        <a:cs typeface="Cambria Math" pitchFamily="34" charset="-120"/>
                      </a:rPr>
                      <m:t>i</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m:rPr>
                        <m:sty m:val="p"/>
                      </m:rPr>
                      <a:rPr lang="en-US" altLang="zh-CN" sz="1800" b="0" i="0">
                        <a:solidFill>
                          <a:srgbClr val="6565FF"/>
                        </a:solidFill>
                        <a:latin typeface="Cambria Math" pitchFamily="34" charset="0"/>
                        <a:ea typeface="Cambria Math" pitchFamily="34" charset="-122"/>
                        <a:cs typeface="Cambria Math" pitchFamily="34" charset="-120"/>
                      </a:rPr>
                      <m:t>i</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i</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，共6个.</a:t>
                </a:r>
                <a:endParaRPr lang="en-US" altLang="zh-CN" sz="1800" dirty="0"/>
              </a:p>
              <a:p>
                <a:pPr latinLnBrk="1">
                  <a:lnSpc>
                    <a:spcPts val="36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r>
                      <m:rPr>
                        <m:sty m:val="p"/>
                      </m:rPr>
                      <a:rPr lang="en-US" altLang="zh-CN" sz="1800" b="0" i="0">
                        <a:solidFill>
                          <a:srgbClr val="6565FF"/>
                        </a:solidFill>
                        <a:latin typeface="Cambria Math" pitchFamily="34" charset="0"/>
                        <a:ea typeface="Cambria Math" pitchFamily="34" charset="-122"/>
                        <a:cs typeface="Cambria Math" pitchFamily="34" charset="-120"/>
                      </a:rPr>
                      <m:t>i</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m:rPr>
                        <m:sty m:val="p"/>
                      </m:rPr>
                      <a:rPr lang="en-US" altLang="zh-CN" sz="1800" b="0" i="0">
                        <a:solidFill>
                          <a:srgbClr val="6565FF"/>
                        </a:solidFill>
                        <a:latin typeface="Cambria Math" pitchFamily="34" charset="0"/>
                        <a:ea typeface="Cambria Math" pitchFamily="34" charset="-122"/>
                        <a:cs typeface="Cambria Math" pitchFamily="34" charset="-120"/>
                      </a:rPr>
                      <m:t>i</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m:rPr>
                        <m:sty m:val="p"/>
                      </m:rPr>
                      <a:rPr lang="en-US" altLang="zh-CN" sz="1800" b="0" i="0">
                        <a:solidFill>
                          <a:srgbClr val="6565FF"/>
                        </a:solidFill>
                        <a:latin typeface="Cambria Math" pitchFamily="34" charset="0"/>
                        <a:ea typeface="Cambria Math" pitchFamily="34" charset="-122"/>
                        <a:cs typeface="Cambria Math" pitchFamily="34" charset="-120"/>
                      </a:rPr>
                      <m:t>i</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i</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6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800" b="0" i="0" dirty="0">
                    <a:solidFill>
                      <a:srgbClr val="6565FF"/>
                    </a:solidFill>
                    <a:latin typeface="Times New Roman" pitchFamily="34" charset="0"/>
                    <a:ea typeface="微软雅黑" pitchFamily="34" charset="-122"/>
                    <a:cs typeface="Times New Roman" pitchFamily="34" charset="-120"/>
                  </a:rPr>
                  <a:t>的可能取值为1，</a:t>
                </a:r>
                <a14:m>
                  <m:oMath xmlns:m="http://schemas.openxmlformats.org/officeDocument/2006/math">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800" b="0" i="0" dirty="0">
                    <a:solidFill>
                      <a:srgbClr val="6565FF"/>
                    </a:solidFill>
                    <a:latin typeface="Times New Roman" pitchFamily="34" charset="0"/>
                    <a:ea typeface="微软雅黑" pitchFamily="34" charset="-122"/>
                    <a:cs typeface="Times New Roman" pitchFamily="34" charset="-120"/>
                  </a:rPr>
                  <a:t>，2，3，</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，4，</a:t>
                </a:r>
                <a:endParaRPr lang="en-US" altLang="zh-CN" sz="1800" dirty="0"/>
              </a:p>
              <a:p>
                <a:pPr latinLnBrk="1">
                  <a:lnSpc>
                    <a:spcPts val="42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3" name="QO_6_AN.8_1#7c087b131?vcp=1&amp;vop=1&amp;pid=4fc6a7a95&amp;color=36,64,97&amp;vtp=1&amp;bbb=1"/>
              <p:cNvSpPr>
                <a:spLocks noRot="1" noChangeAspect="1" noMove="1" noResize="1" noEditPoints="1" noAdjustHandles="1" noChangeArrowheads="1" noChangeShapeType="1" noTextEdit="1"/>
              </p:cNvSpPr>
              <p:nvPr/>
            </p:nvSpPr>
            <p:spPr>
              <a:xfrm>
                <a:off x="539496" y="2224455"/>
                <a:ext cx="11109960" cy="2971800"/>
              </a:xfrm>
              <a:prstGeom prst="rect">
                <a:avLst/>
              </a:prstGeom>
              <a:blipFill>
                <a:blip r:embed="rId4"/>
                <a:stretch>
                  <a:fillRect l="-1317" b="-123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N.8_2#7c087b131?vcp=1&amp;vop=1&amp;pid=4fc6a7a95&amp;color=36,64,97&amp;mp=1&amp;vtp=1&amp;bt=1&amp;bbb=1"/>
              <p:cNvSpPr/>
              <p:nvPr/>
            </p:nvSpPr>
            <p:spPr>
              <a:xfrm>
                <a:off x="539496" y="2006110"/>
                <a:ext cx="11109960" cy="1954530"/>
              </a:xfrm>
              <a:prstGeom prst="rect">
                <a:avLst/>
              </a:prstGeom>
              <a:noFill/>
              <a:ln/>
            </p:spPr>
            <p:txBody>
              <a:bodyPr wrap="none" lIns="0" tIns="0" rIns="0" bIns="0" rtlCol="0" anchor="t"/>
              <a:lstStyle/>
              <a:p>
                <a:pPr algn="l" latinLnBrk="1">
                  <a:lnSpc>
                    <a:spcPts val="42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=3)=</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00" dirty="0"/>
              </a:p>
              <a:p>
                <a:pPr latinLnBrk="1">
                  <a:lnSpc>
                    <a:spcPts val="42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00" dirty="0"/>
              </a:p>
              <a:p>
                <a:pPr latinLnBrk="1">
                  <a:lnSpc>
                    <a:spcPts val="42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=4)=</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的分布列为</a:t>
                </a:r>
                <a:endParaRPr lang="en-US" altLang="zh-CN" sz="100" dirty="0"/>
              </a:p>
            </p:txBody>
          </p:sp>
        </mc:Choice>
        <mc:Fallback>
          <p:sp>
            <p:nvSpPr>
              <p:cNvPr id="2" name="QO_6_AN.8_2#7c087b131?vcp=1&amp;vop=1&amp;pid=4fc6a7a95&amp;color=36,64,97&amp;mp=1&amp;vtp=1&amp;bt=1&amp;bbb=1"/>
              <p:cNvSpPr>
                <a:spLocks noRot="1" noChangeAspect="1" noMove="1" noResize="1" noEditPoints="1" noAdjustHandles="1" noChangeArrowheads="1" noChangeShapeType="1" noTextEdit="1"/>
              </p:cNvSpPr>
              <p:nvPr/>
            </p:nvSpPr>
            <p:spPr>
              <a:xfrm>
                <a:off x="539496" y="2006110"/>
                <a:ext cx="11109960" cy="1954530"/>
              </a:xfrm>
              <a:prstGeom prst="rect">
                <a:avLst/>
              </a:prstGeom>
              <a:blipFill>
                <a:blip r:embed="rId3"/>
                <a:stretch>
                  <a:fillRect l="-1317" b="-716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9" name="QO_6_AN.8_3#7c087b131?colgroup=2,7,7,8,9,5,2&amp;vcp=1&amp;vop=1&amp;pid=4fc6a7a95&amp;color=36,64,97&amp;mp=1&amp;vtp=1&amp;bbb=1"/>
              <p:cNvGraphicFramePr>
                <a:graphicFrameLocks noGrp="1"/>
              </p:cNvGraphicFramePr>
              <p:nvPr>
                <p:extLst>
                  <p:ext uri="{D42A27DB-BD31-4B8C-83A1-F6EECF244321}">
                    <p14:modId xmlns:p14="http://schemas.microsoft.com/office/powerpoint/2010/main" val="210301736"/>
                  </p:ext>
                </p:extLst>
              </p:nvPr>
            </p:nvGraphicFramePr>
            <p:xfrm>
              <a:off x="539496" y="4082306"/>
              <a:ext cx="11036808" cy="947484"/>
            </p:xfrm>
            <a:graphic>
              <a:graphicData uri="http://schemas.openxmlformats.org/drawingml/2006/table">
                <a:tbl>
                  <a:tblPr/>
                  <a:tblGrid>
                    <a:gridCol w="813816">
                      <a:extLst>
                        <a:ext uri="{9D8B030D-6E8A-4147-A177-3AD203B41FA5}">
                          <a16:colId xmlns:a16="http://schemas.microsoft.com/office/drawing/2014/main" val="20000"/>
                        </a:ext>
                      </a:extLst>
                    </a:gridCol>
                    <a:gridCol w="1819656">
                      <a:extLst>
                        <a:ext uri="{9D8B030D-6E8A-4147-A177-3AD203B41FA5}">
                          <a16:colId xmlns:a16="http://schemas.microsoft.com/office/drawing/2014/main" val="20001"/>
                        </a:ext>
                      </a:extLst>
                    </a:gridCol>
                    <a:gridCol w="1911096">
                      <a:extLst>
                        <a:ext uri="{9D8B030D-6E8A-4147-A177-3AD203B41FA5}">
                          <a16:colId xmlns:a16="http://schemas.microsoft.com/office/drawing/2014/main" val="20002"/>
                        </a:ext>
                      </a:extLst>
                    </a:gridCol>
                    <a:gridCol w="2029968">
                      <a:extLst>
                        <a:ext uri="{9D8B030D-6E8A-4147-A177-3AD203B41FA5}">
                          <a16:colId xmlns:a16="http://schemas.microsoft.com/office/drawing/2014/main" val="20003"/>
                        </a:ext>
                      </a:extLst>
                    </a:gridCol>
                    <a:gridCol w="2304288">
                      <a:extLst>
                        <a:ext uri="{9D8B030D-6E8A-4147-A177-3AD203B41FA5}">
                          <a16:colId xmlns:a16="http://schemas.microsoft.com/office/drawing/2014/main" val="20004"/>
                        </a:ext>
                      </a:extLst>
                    </a:gridCol>
                    <a:gridCol w="1371600">
                      <a:extLst>
                        <a:ext uri="{9D8B030D-6E8A-4147-A177-3AD203B41FA5}">
                          <a16:colId xmlns:a16="http://schemas.microsoft.com/office/drawing/2014/main" val="20005"/>
                        </a:ext>
                      </a:extLst>
                    </a:gridCol>
                    <a:gridCol w="786384">
                      <a:extLst>
                        <a:ext uri="{9D8B030D-6E8A-4147-A177-3AD203B41FA5}">
                          <a16:colId xmlns:a16="http://schemas.microsoft.com/office/drawing/2014/main" val="20006"/>
                        </a:ext>
                      </a:extLst>
                    </a:gridCol>
                  </a:tblGrid>
                  <a:tr h="406972">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ad>
                                <m:radPr>
                                  <m:degHide m:val="on"/>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spc="-100">
                                      <a:solidFill>
                                        <a:srgbClr val="6565FF"/>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2</m:t>
                              </m:r>
                              <m:rad>
                                <m:radPr>
                                  <m:degHide m:val="on"/>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spc="-100">
                                      <a:solidFill>
                                        <a:srgbClr val="6565FF"/>
                                      </a:solidFill>
                                      <a:latin typeface="Cambria Math" pitchFamily="34" charset="0"/>
                                      <a:ea typeface="Cambria Math" pitchFamily="34" charset="-122"/>
                                      <a:cs typeface="Cambria Math" pitchFamily="34" charset="-120"/>
                                    </a:rPr>
                                    <m:t>3</m:t>
                                  </m:r>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0512">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2</m:t>
                                  </m:r>
                                </m:num>
                                <m:den>
                                  <m:r>
                                    <a:rPr lang="en-US" altLang="zh-CN" sz="1800" b="0" i="0" spc="-10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2</m:t>
                                  </m:r>
                                </m:num>
                                <m:den>
                                  <m:r>
                                    <a:rPr lang="en-US" altLang="zh-CN" sz="1800" b="0" i="0" spc="-10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2</m:t>
                                  </m:r>
                                </m:num>
                                <m:den>
                                  <m:r>
                                    <a:rPr lang="en-US" altLang="zh-CN" sz="1800" b="0" i="0" spc="-10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9" name="QO_6_AN.8_3#7c087b131?colgroup=2,7,7,8,9,5,2&amp;vcp=1&amp;vop=1&amp;pid=4fc6a7a95&amp;color=36,64,97&amp;mp=1&amp;vtp=1&amp;bbb=1"/>
              <p:cNvGraphicFramePr>
                <a:graphicFrameLocks noGrp="1"/>
              </p:cNvGraphicFramePr>
              <p:nvPr>
                <p:extLst>
                  <p:ext uri="{D42A27DB-BD31-4B8C-83A1-F6EECF244321}">
                    <p14:modId xmlns:p14="http://schemas.microsoft.com/office/powerpoint/2010/main" val="210301736"/>
                  </p:ext>
                </p:extLst>
              </p:nvPr>
            </p:nvGraphicFramePr>
            <p:xfrm>
              <a:off x="539496" y="4082306"/>
              <a:ext cx="11036808" cy="947484"/>
            </p:xfrm>
            <a:graphic>
              <a:graphicData uri="http://schemas.openxmlformats.org/drawingml/2006/table">
                <a:tbl>
                  <a:tblPr/>
                  <a:tblGrid>
                    <a:gridCol w="813816">
                      <a:extLst>
                        <a:ext uri="{9D8B030D-6E8A-4147-A177-3AD203B41FA5}">
                          <a16:colId xmlns:a16="http://schemas.microsoft.com/office/drawing/2014/main" val="20000"/>
                        </a:ext>
                      </a:extLst>
                    </a:gridCol>
                    <a:gridCol w="1819656">
                      <a:extLst>
                        <a:ext uri="{9D8B030D-6E8A-4147-A177-3AD203B41FA5}">
                          <a16:colId xmlns:a16="http://schemas.microsoft.com/office/drawing/2014/main" val="20001"/>
                        </a:ext>
                      </a:extLst>
                    </a:gridCol>
                    <a:gridCol w="1911096">
                      <a:extLst>
                        <a:ext uri="{9D8B030D-6E8A-4147-A177-3AD203B41FA5}">
                          <a16:colId xmlns:a16="http://schemas.microsoft.com/office/drawing/2014/main" val="20002"/>
                        </a:ext>
                      </a:extLst>
                    </a:gridCol>
                    <a:gridCol w="2029968">
                      <a:extLst>
                        <a:ext uri="{9D8B030D-6E8A-4147-A177-3AD203B41FA5}">
                          <a16:colId xmlns:a16="http://schemas.microsoft.com/office/drawing/2014/main" val="20003"/>
                        </a:ext>
                      </a:extLst>
                    </a:gridCol>
                    <a:gridCol w="2304288">
                      <a:extLst>
                        <a:ext uri="{9D8B030D-6E8A-4147-A177-3AD203B41FA5}">
                          <a16:colId xmlns:a16="http://schemas.microsoft.com/office/drawing/2014/main" val="20004"/>
                        </a:ext>
                      </a:extLst>
                    </a:gridCol>
                    <a:gridCol w="1371600">
                      <a:extLst>
                        <a:ext uri="{9D8B030D-6E8A-4147-A177-3AD203B41FA5}">
                          <a16:colId xmlns:a16="http://schemas.microsoft.com/office/drawing/2014/main" val="20005"/>
                        </a:ext>
                      </a:extLst>
                    </a:gridCol>
                    <a:gridCol w="786384">
                      <a:extLst>
                        <a:ext uri="{9D8B030D-6E8A-4147-A177-3AD203B41FA5}">
                          <a16:colId xmlns:a16="http://schemas.microsoft.com/office/drawing/2014/main" val="20006"/>
                        </a:ext>
                      </a:extLst>
                    </a:gridCol>
                  </a:tblGrid>
                  <a:tr h="406972">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746" t="-1493" r="-1252985" b="-137313"/>
                          </a:stretch>
                        </a:blipFill>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37898" t="-1493" r="-339809" b="-137313"/>
                          </a:stretch>
                        </a:blipFill>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648000" t="-1493" r="-58222" b="-137313"/>
                          </a:stretch>
                        </a:blipFill>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0512">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746" t="-75556" r="-1252985" b="-222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5302" t="-75556" r="-463423" b="-222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37898" t="-75556" r="-339809" b="-222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24324" t="-75556" r="-220420" b="-222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85714" t="-75556" r="-94180" b="-222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648000" t="-75556" r="-58222" b="-222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304651" t="-75556" r="-1550" b="-2222"/>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anim calcmode="lin" valueType="num">
                                      <p:cBhvr>
                                        <p:cTn id="33" dur="500" fill="hold"/>
                                        <p:tgtEl>
                                          <p:spTgt spid="9"/>
                                        </p:tgtEl>
                                        <p:attrNameLst>
                                          <p:attrName>ppt_x</p:attrName>
                                        </p:attrNameLst>
                                      </p:cBhvr>
                                      <p:tavLst>
                                        <p:tav tm="0">
                                          <p:val>
                                            <p:strVal val="#ppt_x"/>
                                          </p:val>
                                        </p:tav>
                                        <p:tav tm="100000">
                                          <p:val>
                                            <p:strVal val="#ppt_x"/>
                                          </p:val>
                                        </p:tav>
                                      </p:tavLst>
                                    </p:anim>
                                    <p:anim calcmode="lin" valueType="num">
                                      <p:cBhvr>
                                        <p:cTn id="34"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9_1#8632b9ec4?vcp=1&amp;vop=1&amp;pid=4fc6a7a95&amp;color=36,64,97&amp;vtp=1&amp;bt=1&amp;bbb=1"/>
              <p:cNvSpPr/>
              <p:nvPr/>
            </p:nvSpPr>
            <p:spPr>
              <a:xfrm>
                <a:off x="539496" y="2199880"/>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当</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800" b="0" i="0" dirty="0">
                    <a:solidFill>
                      <a:srgbClr val="244061"/>
                    </a:solidFill>
                    <a:latin typeface="Times New Roman" pitchFamily="34" charset="0"/>
                    <a:ea typeface="微软雅黑" pitchFamily="34" charset="-122"/>
                    <a:cs typeface="Times New Roman" pitchFamily="34" charset="-120"/>
                  </a:rPr>
                  <a:t>时，求满足</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𝑧</m:t>
                        </m:r>
                      </m:e>
                      <m:sub>
                        <m:r>
                          <a:rPr lang="en-US" altLang="zh-CN" sz="1800" b="0" i="0">
                            <a:solidFill>
                              <a:srgbClr val="244061"/>
                            </a:solidFill>
                            <a:latin typeface="Cambria Math" pitchFamily="34" charset="0"/>
                            <a:ea typeface="Cambria Math" pitchFamily="34" charset="-122"/>
                            <a:cs typeface="Cambria Math" pitchFamily="34" charset="-120"/>
                          </a:rPr>
                          <m:t>3</m:t>
                        </m:r>
                      </m:sub>
                    </m:sSub>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的概率；</a:t>
                </a:r>
                <a:endParaRPr lang="en-US" altLang="zh-CN" sz="1800" dirty="0"/>
              </a:p>
            </p:txBody>
          </p:sp>
        </mc:Choice>
        <mc:Fallback>
          <p:sp>
            <p:nvSpPr>
              <p:cNvPr id="2" name="QO_6_BD.9_1#8632b9ec4?vcp=1&amp;vop=1&amp;pid=4fc6a7a95&amp;color=36,64,97&amp;vtp=1&amp;bt=1&amp;bbb=1"/>
              <p:cNvSpPr>
                <a:spLocks noRot="1" noChangeAspect="1" noMove="1" noResize="1" noEditPoints="1" noAdjustHandles="1" noChangeArrowheads="1" noChangeShapeType="1" noTextEdit="1"/>
              </p:cNvSpPr>
              <p:nvPr/>
            </p:nvSpPr>
            <p:spPr>
              <a:xfrm>
                <a:off x="539496" y="2199880"/>
                <a:ext cx="11109960" cy="363665"/>
              </a:xfrm>
              <a:prstGeom prst="rect">
                <a:avLst/>
              </a:prstGeom>
              <a:blipFill>
                <a:blip r:embed="rId3"/>
                <a:stretch>
                  <a:fillRect l="-1317" b="-366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10_1#8632b9ec4?vcp=1&amp;vop=1&amp;pid=4fc6a7a95&amp;color=36,64,97&amp;vtp=1&amp;bbb=1"/>
              <p:cNvSpPr/>
              <p:nvPr/>
            </p:nvSpPr>
            <p:spPr>
              <a:xfrm>
                <a:off x="539496" y="2573514"/>
                <a:ext cx="11109960" cy="20955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时，有</a:t>
                </a:r>
                <a14:m>
                  <m:oMath xmlns:m="http://schemas.openxmlformats.org/officeDocument/2006/math">
                    <m:sSubSup>
                      <m:sSubSupPr>
                        <m:ctrlPr>
                          <a:rPr lang="en-US" altLang="zh-CN" sz="1800" b="0">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6</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=216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（种）构造方法，</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其</a:t>
                </a:r>
                <a:r>
                  <a:rPr lang="en-US" altLang="zh-CN" sz="1800" b="0" i="0">
                    <a:solidFill>
                      <a:srgbClr val="6565FF"/>
                    </a:solidFill>
                    <a:latin typeface="Times New Roman" pitchFamily="34" charset="0"/>
                    <a:ea typeface="微软雅黑" pitchFamily="34" charset="-122"/>
                    <a:cs typeface="Times New Roman" pitchFamily="34" charset="-120"/>
                  </a:rPr>
                  <a:t>中</a:t>
                </a:r>
                <a:r>
                  <a:rPr lang="en-US" altLang="zh-CN" sz="1800" b="0" i="0" dirty="0">
                    <a:solidFill>
                      <a:srgbClr val="6565FF"/>
                    </a:solidFill>
                    <a:latin typeface="Times New Roman" pitchFamily="34" charset="0"/>
                    <a:ea typeface="微软雅黑" pitchFamily="34" charset="-122"/>
                    <a:cs typeface="Times New Roman" pitchFamily="34" charset="-120"/>
                  </a:rPr>
                  <a:t>，满足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的情况有：</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①3</m:t>
                    </m:r>
                  </m:oMath>
                </a14:m>
                <a:r>
                  <a:rPr lang="en-US" altLang="zh-CN" sz="1800" b="0" i="0" dirty="0">
                    <a:solidFill>
                      <a:srgbClr val="6565FF"/>
                    </a:solidFill>
                    <a:latin typeface="Times New Roman" pitchFamily="34" charset="0"/>
                    <a:ea typeface="微软雅黑" pitchFamily="34" charset="-122"/>
                    <a:cs typeface="Times New Roman" pitchFamily="34" charset="-120"/>
                  </a:rPr>
                  <a:t>个复数的模均为1，共有</a:t>
                </a:r>
                <a14:m>
                  <m:oMath xmlns:m="http://schemas.openxmlformats.org/officeDocument/2006/math">
                    <m:sSubSup>
                      <m:sSubSupPr>
                        <m:ctrlPr>
                          <a:rPr lang="en-US" altLang="zh-CN" sz="1800" b="0">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（种）；</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②3</m:t>
                    </m:r>
                  </m:oMath>
                </a14:m>
                <a:r>
                  <a:rPr lang="en-US" altLang="zh-CN" sz="1800" b="0" i="0" dirty="0">
                    <a:solidFill>
                      <a:srgbClr val="6565FF"/>
                    </a:solidFill>
                    <a:latin typeface="Times New Roman" pitchFamily="34" charset="0"/>
                    <a:ea typeface="微软雅黑" pitchFamily="34" charset="-122"/>
                    <a:cs typeface="Times New Roman" pitchFamily="34" charset="-120"/>
                  </a:rPr>
                  <a:t>个复数中，有2个的模为1，1个的模为</a:t>
                </a:r>
                <a14:m>
                  <m:oMath xmlns:m="http://schemas.openxmlformats.org/officeDocument/2006/math">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3</m:t>
                        </m:r>
                      </m:e>
                    </m:rad>
                  </m:oMath>
                </a14:m>
                <a:r>
                  <a:rPr lang="en-US" altLang="zh-CN" sz="1800" b="0" i="0" dirty="0">
                    <a:solidFill>
                      <a:srgbClr val="6565FF"/>
                    </a:solidFill>
                    <a:latin typeface="Times New Roman" pitchFamily="34" charset="0"/>
                    <a:ea typeface="微软雅黑" pitchFamily="34" charset="-122"/>
                    <a:cs typeface="Times New Roman" pitchFamily="34" charset="-120"/>
                  </a:rPr>
                  <a:t>或2，共有</a:t>
                </a:r>
                <a14:m>
                  <m:oMath xmlns:m="http://schemas.openxmlformats.org/officeDocument/2006/math">
                    <m:sSubSup>
                      <m:sSubSupPr>
                        <m:ctrlPr>
                          <a:rPr lang="en-US" altLang="zh-CN" sz="1800" b="0">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=48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（种）.</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𝑧</m:t>
                        </m:r>
                      </m:e>
                      <m:sub>
                        <m:r>
                          <a:rPr lang="en-US" altLang="zh-CN" sz="1800" b="0" i="0">
                            <a:solidFill>
                              <a:srgbClr val="6565FF"/>
                            </a:solidFill>
                            <a:latin typeface="Cambria Math" pitchFamily="34" charset="0"/>
                            <a:ea typeface="Cambria Math" pitchFamily="34" charset="-122"/>
                            <a:cs typeface="Cambria Math" pitchFamily="34" charset="-120"/>
                          </a:rPr>
                          <m:t>3</m:t>
                        </m:r>
                      </m:sub>
                    </m:sSub>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8+48</m:t>
                        </m:r>
                      </m:num>
                      <m:den>
                        <m:r>
                          <a:rPr lang="en-US" altLang="zh-CN" sz="1800" b="0" i="0">
                            <a:solidFill>
                              <a:srgbClr val="6565FF"/>
                            </a:solidFill>
                            <a:latin typeface="Cambria Math" pitchFamily="34" charset="0"/>
                            <a:ea typeface="Cambria Math" pitchFamily="34" charset="-122"/>
                            <a:cs typeface="Cambria Math" pitchFamily="34" charset="-120"/>
                          </a:rPr>
                          <m:t>216</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7</m:t>
                        </m:r>
                      </m:num>
                      <m:den>
                        <m:r>
                          <a:rPr lang="en-US" altLang="zh-CN" sz="1800" b="0" i="0">
                            <a:solidFill>
                              <a:srgbClr val="6565FF"/>
                            </a:solidFill>
                            <a:latin typeface="Cambria Math" pitchFamily="34" charset="0"/>
                            <a:ea typeface="Cambria Math" pitchFamily="34" charset="-122"/>
                            <a:cs typeface="Cambria Math" pitchFamily="34" charset="-120"/>
                          </a:rPr>
                          <m:t>27</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3" name="QO_6_AN.10_1#8632b9ec4?vcp=1&amp;vop=1&amp;pid=4fc6a7a95&amp;color=36,64,97&amp;vtp=1&amp;bbb=1"/>
              <p:cNvSpPr>
                <a:spLocks noRot="1" noChangeAspect="1" noMove="1" noResize="1" noEditPoints="1" noAdjustHandles="1" noChangeArrowheads="1" noChangeShapeType="1" noTextEdit="1"/>
              </p:cNvSpPr>
              <p:nvPr/>
            </p:nvSpPr>
            <p:spPr>
              <a:xfrm>
                <a:off x="539496" y="2573514"/>
                <a:ext cx="11109960" cy="2095500"/>
              </a:xfrm>
              <a:prstGeom prst="rect">
                <a:avLst/>
              </a:prstGeom>
              <a:blipFill>
                <a:blip r:embed="rId4"/>
                <a:stretch>
                  <a:fillRect l="-1317" b="-407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TotalTime>
  <Words>3946</Words>
  <Application>Microsoft Office PowerPoint</Application>
  <PresentationFormat>宽屏</PresentationFormat>
  <Paragraphs>343</Paragraphs>
  <Slides>35</Slides>
  <Notes>33</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35</vt:i4>
      </vt:variant>
    </vt:vector>
  </HeadingPairs>
  <TitlesOfParts>
    <vt:vector size="42" baseType="lpstr">
      <vt:lpstr>仿宋</vt:lpstr>
      <vt:lpstr>SimSun</vt:lpstr>
      <vt:lpstr>微软雅黑</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2025-10-21T04:06:51Z</dcterms:created>
  <dcterms:modified xsi:type="dcterms:W3CDTF">2025-10-21T04:14:58Z</dcterms:modified>
  <cp:category/>
  <cp:contentStatus/>
</cp:coreProperties>
</file>